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31"/>
  </p:notesMasterIdLst>
  <p:handoutMasterIdLst>
    <p:handoutMasterId r:id="rId32"/>
  </p:handoutMasterIdLst>
  <p:sldIdLst>
    <p:sldId id="256" r:id="rId2"/>
    <p:sldId id="410" r:id="rId3"/>
    <p:sldId id="411" r:id="rId4"/>
    <p:sldId id="412" r:id="rId5"/>
    <p:sldId id="409" r:id="rId6"/>
    <p:sldId id="389" r:id="rId7"/>
    <p:sldId id="390" r:id="rId8"/>
    <p:sldId id="391" r:id="rId9"/>
    <p:sldId id="349" r:id="rId10"/>
    <p:sldId id="388"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6" r:id="rId25"/>
    <p:sldId id="407" r:id="rId26"/>
    <p:sldId id="405" r:id="rId27"/>
    <p:sldId id="302" r:id="rId28"/>
    <p:sldId id="408" r:id="rId29"/>
    <p:sldId id="287" r:id="rId3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charset="0"/>
        <a:ea typeface="宋体" charset="0"/>
        <a:cs typeface="宋体" charset="0"/>
      </a:defRPr>
    </a:lvl1pPr>
    <a:lvl2pPr marL="457200" algn="l" defTabSz="457200" rtl="0" eaLnBrk="0" fontAlgn="base" hangingPunct="0">
      <a:spcBef>
        <a:spcPct val="0"/>
      </a:spcBef>
      <a:spcAft>
        <a:spcPct val="0"/>
      </a:spcAft>
      <a:defRPr kern="1200">
        <a:solidFill>
          <a:schemeClr val="tx1"/>
        </a:solidFill>
        <a:latin typeface="Century Gothic" charset="0"/>
        <a:ea typeface="宋体" charset="0"/>
        <a:cs typeface="宋体" charset="0"/>
      </a:defRPr>
    </a:lvl2pPr>
    <a:lvl3pPr marL="914400" algn="l" defTabSz="457200" rtl="0" eaLnBrk="0" fontAlgn="base" hangingPunct="0">
      <a:spcBef>
        <a:spcPct val="0"/>
      </a:spcBef>
      <a:spcAft>
        <a:spcPct val="0"/>
      </a:spcAft>
      <a:defRPr kern="1200">
        <a:solidFill>
          <a:schemeClr val="tx1"/>
        </a:solidFill>
        <a:latin typeface="Century Gothic" charset="0"/>
        <a:ea typeface="宋体" charset="0"/>
        <a:cs typeface="宋体" charset="0"/>
      </a:defRPr>
    </a:lvl3pPr>
    <a:lvl4pPr marL="1371600" algn="l" defTabSz="457200" rtl="0" eaLnBrk="0" fontAlgn="base" hangingPunct="0">
      <a:spcBef>
        <a:spcPct val="0"/>
      </a:spcBef>
      <a:spcAft>
        <a:spcPct val="0"/>
      </a:spcAft>
      <a:defRPr kern="1200">
        <a:solidFill>
          <a:schemeClr val="tx1"/>
        </a:solidFill>
        <a:latin typeface="Century Gothic" charset="0"/>
        <a:ea typeface="宋体" charset="0"/>
        <a:cs typeface="宋体" charset="0"/>
      </a:defRPr>
    </a:lvl4pPr>
    <a:lvl5pPr marL="1828800" algn="l" defTabSz="457200" rtl="0" eaLnBrk="0" fontAlgn="base" hangingPunct="0">
      <a:spcBef>
        <a:spcPct val="0"/>
      </a:spcBef>
      <a:spcAft>
        <a:spcPct val="0"/>
      </a:spcAft>
      <a:defRPr kern="1200">
        <a:solidFill>
          <a:schemeClr val="tx1"/>
        </a:solidFill>
        <a:latin typeface="Century Gothic" charset="0"/>
        <a:ea typeface="宋体" charset="0"/>
        <a:cs typeface="宋体" charset="0"/>
      </a:defRPr>
    </a:lvl5pPr>
    <a:lvl6pPr marL="2286000" algn="l" defTabSz="457200" rtl="0" eaLnBrk="1" latinLnBrk="0" hangingPunct="1">
      <a:defRPr kern="1200">
        <a:solidFill>
          <a:schemeClr val="tx1"/>
        </a:solidFill>
        <a:latin typeface="Century Gothic" charset="0"/>
        <a:ea typeface="宋体" charset="0"/>
        <a:cs typeface="宋体" charset="0"/>
      </a:defRPr>
    </a:lvl6pPr>
    <a:lvl7pPr marL="2743200" algn="l" defTabSz="457200" rtl="0" eaLnBrk="1" latinLnBrk="0" hangingPunct="1">
      <a:defRPr kern="1200">
        <a:solidFill>
          <a:schemeClr val="tx1"/>
        </a:solidFill>
        <a:latin typeface="Century Gothic" charset="0"/>
        <a:ea typeface="宋体" charset="0"/>
        <a:cs typeface="宋体" charset="0"/>
      </a:defRPr>
    </a:lvl7pPr>
    <a:lvl8pPr marL="3200400" algn="l" defTabSz="457200" rtl="0" eaLnBrk="1" latinLnBrk="0" hangingPunct="1">
      <a:defRPr kern="1200">
        <a:solidFill>
          <a:schemeClr val="tx1"/>
        </a:solidFill>
        <a:latin typeface="Century Gothic" charset="0"/>
        <a:ea typeface="宋体" charset="0"/>
        <a:cs typeface="宋体" charset="0"/>
      </a:defRPr>
    </a:lvl8pPr>
    <a:lvl9pPr marL="3657600" algn="l" defTabSz="457200" rtl="0" eaLnBrk="1" latinLnBrk="0" hangingPunct="1">
      <a:defRPr kern="1200">
        <a:solidFill>
          <a:schemeClr val="tx1"/>
        </a:solidFill>
        <a:latin typeface="Century Gothic"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31" autoAdjust="0"/>
  </p:normalViewPr>
  <p:slideViewPr>
    <p:cSldViewPr snapToGrid="0">
      <p:cViewPr varScale="1">
        <p:scale>
          <a:sx n="53" d="100"/>
          <a:sy n="53" d="100"/>
        </p:scale>
        <p:origin x="93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buFontTx/>
              <a:buNone/>
              <a:defRPr sz="1200">
                <a:latin typeface="Century Gothic" panose="020B0502020202020204" pitchFamily="34" charset="0"/>
                <a:ea typeface="+mn-ea"/>
                <a:cs typeface="+mn-cs"/>
              </a:defRPr>
            </a:lvl1pPr>
          </a:lstStyle>
          <a:p>
            <a:pPr>
              <a:defRPr/>
            </a:pPr>
            <a:endParaRPr lang="zh-CN" altLang="en-US"/>
          </a:p>
        </p:txBody>
      </p:sp>
      <p:sp>
        <p:nvSpPr>
          <p:cNvPr id="3" name="日期占位符 2">
            <a:extLst>
              <a:ext uri="{FF2B5EF4-FFF2-40B4-BE49-F238E27FC236}"/>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buFontTx/>
              <a:buNone/>
              <a:defRPr sz="1200">
                <a:latin typeface="Century Gothic" panose="020B0502020202020204" pitchFamily="34" charset="0"/>
                <a:ea typeface="+mn-ea"/>
                <a:cs typeface="+mn-cs"/>
              </a:defRPr>
            </a:lvl1pPr>
          </a:lstStyle>
          <a:p>
            <a:pPr>
              <a:defRPr/>
            </a:pPr>
            <a:endParaRPr lang="zh-CN" altLang="en-US"/>
          </a:p>
        </p:txBody>
      </p:sp>
      <p:sp>
        <p:nvSpPr>
          <p:cNvPr id="4" name="页脚占位符 3">
            <a:extLst>
              <a:ext uri="{FF2B5EF4-FFF2-40B4-BE49-F238E27FC236}"/>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buFontTx/>
              <a:buNone/>
              <a:defRPr sz="1200">
                <a:latin typeface="Century Gothic" panose="020B0502020202020204" pitchFamily="34" charset="0"/>
                <a:ea typeface="+mn-ea"/>
                <a:cs typeface="+mn-cs"/>
              </a:defRPr>
            </a:lvl1pPr>
          </a:lstStyle>
          <a:p>
            <a:pPr>
              <a:defRPr/>
            </a:pPr>
            <a:endParaRPr lang="zh-CN" altLang="en-US"/>
          </a:p>
        </p:txBody>
      </p:sp>
      <p:sp>
        <p:nvSpPr>
          <p:cNvPr id="5" name="灯片编号占位符 4">
            <a:extLst>
              <a:ext uri="{FF2B5EF4-FFF2-40B4-BE49-F238E27FC236}"/>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宋体" charset="0"/>
              </a:defRPr>
            </a:lvl1pPr>
          </a:lstStyle>
          <a:p>
            <a:pPr>
              <a:defRPr/>
            </a:pPr>
            <a:fld id="{C2013E02-62D5-C94F-8DE5-E5A5DA7B2DAA}" type="slidenum">
              <a:rPr lang="zh-CN" altLang="en-US"/>
              <a:pPr>
                <a:defRPr/>
              </a:pPr>
              <a:t>‹#›</a:t>
            </a:fld>
            <a:endParaRPr lang="zh-CN" altLang="en-US"/>
          </a:p>
        </p:txBody>
      </p:sp>
    </p:spTree>
    <p:extLst>
      <p:ext uri="{BB962C8B-B14F-4D97-AF65-F5344CB8AC3E}">
        <p14:creationId xmlns:p14="http://schemas.microsoft.com/office/powerpoint/2010/main" val="3984676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0E40F-7C42-914E-8E2E-B44DDD773239}" type="datetimeFigureOut">
              <a:rPr kumimoji="1" lang="zh-CN" altLang="en-US" smtClean="0"/>
              <a:t>2021-6-18 Friday</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F7FDA-95CC-F349-B2EC-ACD956D716AE}" type="slidenum">
              <a:rPr kumimoji="1" lang="zh-CN" altLang="en-US" smtClean="0"/>
              <a:t>‹#›</a:t>
            </a:fld>
            <a:endParaRPr kumimoji="1" lang="zh-CN" altLang="en-US"/>
          </a:p>
        </p:txBody>
      </p:sp>
    </p:spTree>
    <p:extLst>
      <p:ext uri="{BB962C8B-B14F-4D97-AF65-F5344CB8AC3E}">
        <p14:creationId xmlns:p14="http://schemas.microsoft.com/office/powerpoint/2010/main" val="1703858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8F7FDA-95CC-F349-B2EC-ACD956D716AE}" type="slidenum">
              <a:rPr kumimoji="1" lang="zh-CN" altLang="en-US" smtClean="0"/>
              <a:t>14</a:t>
            </a:fld>
            <a:endParaRPr kumimoji="1" lang="zh-CN" altLang="en-US"/>
          </a:p>
        </p:txBody>
      </p:sp>
    </p:spTree>
    <p:extLst>
      <p:ext uri="{BB962C8B-B14F-4D97-AF65-F5344CB8AC3E}">
        <p14:creationId xmlns:p14="http://schemas.microsoft.com/office/powerpoint/2010/main" val="2621138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12192000" cy="6858000"/>
            <a:chOff x="0" y="0"/>
            <a:chExt cx="12192000" cy="6858000"/>
          </a:xfrm>
        </p:grpSpPr>
        <p:sp>
          <p:nvSpPr>
            <p:cNvPr id="5" name="Rectangle 7">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8">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9">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0">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1">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2">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3">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3" name="Rectangle 16"/>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endParaRPr lang="en-US" noProof="1"/>
          </a:p>
        </p:txBody>
      </p:sp>
      <p:sp>
        <p:nvSpPr>
          <p:cNvPr id="14" name="Date Placeholder 3">
            <a:extLst>
              <a:ext uri="{FF2B5EF4-FFF2-40B4-BE49-F238E27FC236}"/>
            </a:extLst>
          </p:cNvPr>
          <p:cNvSpPr>
            <a:spLocks noGrp="1"/>
          </p:cNvSpPr>
          <p:nvPr>
            <p:ph type="dt" sz="half" idx="10"/>
          </p:nvPr>
        </p:nvSpPr>
        <p:spPr bwMode="gray">
          <a:xfrm rot="5400000">
            <a:off x="10175875" y="1792288"/>
            <a:ext cx="990600" cy="304800"/>
          </a:xfrm>
        </p:spPr>
        <p:txBody>
          <a:bodyPr anchor="t"/>
          <a:lstStyle>
            <a:lvl1pPr algn="l">
              <a:defRPr b="0">
                <a:solidFill>
                  <a:schemeClr val="bg1"/>
                </a:solidFill>
              </a:defRPr>
            </a:lvl1pPr>
          </a:lstStyle>
          <a:p>
            <a:pPr>
              <a:defRPr/>
            </a:pPr>
            <a:endParaRPr lang="en-US" altLang="zh-CN"/>
          </a:p>
        </p:txBody>
      </p:sp>
      <p:sp>
        <p:nvSpPr>
          <p:cNvPr id="15" name="Footer Placeholder 4">
            <a:extLst>
              <a:ext uri="{FF2B5EF4-FFF2-40B4-BE49-F238E27FC236}"/>
            </a:extLst>
          </p:cNvPr>
          <p:cNvSpPr>
            <a:spLocks noGrp="1"/>
          </p:cNvSpPr>
          <p:nvPr>
            <p:ph type="ftr" sz="quarter" idx="11"/>
          </p:nvPr>
        </p:nvSpPr>
        <p:spPr bwMode="gray">
          <a:xfrm rot="5400000">
            <a:off x="8963819" y="3226594"/>
            <a:ext cx="3859212" cy="304800"/>
          </a:xfrm>
        </p:spPr>
        <p:txBody>
          <a:bodyPr anchor="b"/>
          <a:lstStyle>
            <a:lvl1pPr>
              <a:defRPr b="0">
                <a:solidFill>
                  <a:schemeClr val="bg1"/>
                </a:solidFill>
              </a:defRPr>
            </a:lvl1pPr>
          </a:lstStyle>
          <a:p>
            <a:pPr>
              <a:defRPr/>
            </a:pPr>
            <a:endParaRPr lang="en-US" altLang="zh-CN"/>
          </a:p>
        </p:txBody>
      </p:sp>
      <p:sp>
        <p:nvSpPr>
          <p:cNvPr id="16" name="Slide Number Placeholder 5">
            <a:extLst>
              <a:ext uri="{FF2B5EF4-FFF2-40B4-BE49-F238E27FC236}"/>
            </a:extLst>
          </p:cNvPr>
          <p:cNvSpPr>
            <a:spLocks noGrp="1"/>
          </p:cNvSpPr>
          <p:nvPr>
            <p:ph type="sldNum" sz="quarter" idx="12"/>
          </p:nvPr>
        </p:nvSpPr>
        <p:spPr>
          <a:xfrm>
            <a:off x="10350500" y="292100"/>
            <a:ext cx="838200" cy="768350"/>
          </a:xfrm>
        </p:spPr>
        <p:txBody>
          <a:bodyPr/>
          <a:lstStyle>
            <a:lvl1pPr>
              <a:defRPr smtClean="0"/>
            </a:lvl1pPr>
          </a:lstStyle>
          <a:p>
            <a:pPr>
              <a:defRPr/>
            </a:pPr>
            <a:fld id="{B75C3E78-3E26-6349-921E-66DDAA29501C}" type="slidenum">
              <a:rPr lang="en-US" altLang="zh-CN"/>
              <a:pPr>
                <a:defRPr/>
              </a:pPr>
              <a:t>‹#›</a:t>
            </a:fld>
            <a:endParaRPr lang="en-US" altLang="zh-CN"/>
          </a:p>
        </p:txBody>
      </p:sp>
    </p:spTree>
    <p:extLst>
      <p:ext uri="{BB962C8B-B14F-4D97-AF65-F5344CB8AC3E}">
        <p14:creationId xmlns:p14="http://schemas.microsoft.com/office/powerpoint/2010/main" val="285995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grpSp>
        <p:nvGrpSpPr>
          <p:cNvPr id="5" name="Group 9"/>
          <p:cNvGrpSpPr>
            <a:grpSpLocks/>
          </p:cNvGrpSpPr>
          <p:nvPr/>
        </p:nvGrpSpPr>
        <p:grpSpPr bwMode="auto">
          <a:xfrm>
            <a:off x="0" y="0"/>
            <a:ext cx="12192000" cy="6858000"/>
            <a:chOff x="0" y="0"/>
            <a:chExt cx="12192000" cy="6858000"/>
          </a:xfrm>
        </p:grpSpPr>
        <p:sp>
          <p:nvSpPr>
            <p:cNvPr id="6" name="Rectangle 10">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1">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4">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5">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6">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7">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extLst>
            </p:cNvPr>
            <p:cNvSpPr>
              <a:spLocks noChangeArrowheads="1"/>
            </p:cNvSpPr>
            <p:nvPr/>
          </p:nvSpPr>
          <p:spPr bwMode="auto">
            <a:xfrm rot="10800000">
              <a:off x="458788" y="320675"/>
              <a:ext cx="11277600" cy="4533900"/>
            </a:xfrm>
            <a:custGeom>
              <a:avLst/>
              <a:gdLst>
                <a:gd name="T0" fmla="*/ 0 w 7104"/>
                <a:gd name="T1" fmla="*/ 0 h 2856"/>
                <a:gd name="T2" fmla="*/ 0 w 7104"/>
                <a:gd name="T3" fmla="*/ 2856 h 2856"/>
                <a:gd name="T4" fmla="*/ 7104 w 7104"/>
                <a:gd name="T5" fmla="*/ 2856 h 2856"/>
                <a:gd name="T6" fmla="*/ 7104 w 7104"/>
                <a:gd name="T7" fmla="*/ 1 h 2856"/>
                <a:gd name="T8" fmla="*/ 6943 w 7104"/>
                <a:gd name="T9" fmla="*/ 26 h 2856"/>
                <a:gd name="T10" fmla="*/ 6782 w 7104"/>
                <a:gd name="T11" fmla="*/ 50 h 2856"/>
                <a:gd name="T12" fmla="*/ 6621 w 7104"/>
                <a:gd name="T13" fmla="*/ 73 h 2856"/>
                <a:gd name="T14" fmla="*/ 6459 w 7104"/>
                <a:gd name="T15" fmla="*/ 93 h 2856"/>
                <a:gd name="T16" fmla="*/ 6298 w 7104"/>
                <a:gd name="T17" fmla="*/ 113 h 2856"/>
                <a:gd name="T18" fmla="*/ 6136 w 7104"/>
                <a:gd name="T19" fmla="*/ 132 h 2856"/>
                <a:gd name="T20" fmla="*/ 5976 w 7104"/>
                <a:gd name="T21" fmla="*/ 148 h 2856"/>
                <a:gd name="T22" fmla="*/ 5814 w 7104"/>
                <a:gd name="T23" fmla="*/ 163 h 2856"/>
                <a:gd name="T24" fmla="*/ 5653 w 7104"/>
                <a:gd name="T25" fmla="*/ 177 h 2856"/>
                <a:gd name="T26" fmla="*/ 5494 w 7104"/>
                <a:gd name="T27" fmla="*/ 189 h 2856"/>
                <a:gd name="T28" fmla="*/ 5334 w 7104"/>
                <a:gd name="T29" fmla="*/ 201 h 2856"/>
                <a:gd name="T30" fmla="*/ 5175 w 7104"/>
                <a:gd name="T31" fmla="*/ 211 h 2856"/>
                <a:gd name="T32" fmla="*/ 5017 w 7104"/>
                <a:gd name="T33" fmla="*/ 219 h 2856"/>
                <a:gd name="T34" fmla="*/ 4859 w 7104"/>
                <a:gd name="T35" fmla="*/ 227 h 2856"/>
                <a:gd name="T36" fmla="*/ 4703 w 7104"/>
                <a:gd name="T37" fmla="*/ 234 h 2856"/>
                <a:gd name="T38" fmla="*/ 4548 w 7104"/>
                <a:gd name="T39" fmla="*/ 239 h 2856"/>
                <a:gd name="T40" fmla="*/ 4393 w 7104"/>
                <a:gd name="T41" fmla="*/ 243 h 2856"/>
                <a:gd name="T42" fmla="*/ 4240 w 7104"/>
                <a:gd name="T43" fmla="*/ 247 h 2856"/>
                <a:gd name="T44" fmla="*/ 4088 w 7104"/>
                <a:gd name="T45" fmla="*/ 249 h 2856"/>
                <a:gd name="T46" fmla="*/ 3937 w 7104"/>
                <a:gd name="T47" fmla="*/ 251 h 2856"/>
                <a:gd name="T48" fmla="*/ 3788 w 7104"/>
                <a:gd name="T49" fmla="*/ 252 h 2856"/>
                <a:gd name="T50" fmla="*/ 3640 w 7104"/>
                <a:gd name="T51" fmla="*/ 251 h 2856"/>
                <a:gd name="T52" fmla="*/ 3494 w 7104"/>
                <a:gd name="T53" fmla="*/ 251 h 2856"/>
                <a:gd name="T54" fmla="*/ 3349 w 7104"/>
                <a:gd name="T55" fmla="*/ 249 h 2856"/>
                <a:gd name="T56" fmla="*/ 3207 w 7104"/>
                <a:gd name="T57" fmla="*/ 246 h 2856"/>
                <a:gd name="T58" fmla="*/ 3066 w 7104"/>
                <a:gd name="T59" fmla="*/ 243 h 2856"/>
                <a:gd name="T60" fmla="*/ 2928 w 7104"/>
                <a:gd name="T61" fmla="*/ 240 h 2856"/>
                <a:gd name="T62" fmla="*/ 2791 w 7104"/>
                <a:gd name="T63" fmla="*/ 235 h 2856"/>
                <a:gd name="T64" fmla="*/ 2656 w 7104"/>
                <a:gd name="T65" fmla="*/ 230 h 2856"/>
                <a:gd name="T66" fmla="*/ 2524 w 7104"/>
                <a:gd name="T67" fmla="*/ 225 h 2856"/>
                <a:gd name="T68" fmla="*/ 2266 w 7104"/>
                <a:gd name="T69" fmla="*/ 212 h 2856"/>
                <a:gd name="T70" fmla="*/ 2019 w 7104"/>
                <a:gd name="T71" fmla="*/ 198 h 2856"/>
                <a:gd name="T72" fmla="*/ 1782 w 7104"/>
                <a:gd name="T73" fmla="*/ 183 h 2856"/>
                <a:gd name="T74" fmla="*/ 1557 w 7104"/>
                <a:gd name="T75" fmla="*/ 167 h 2856"/>
                <a:gd name="T76" fmla="*/ 1343 w 7104"/>
                <a:gd name="T77" fmla="*/ 150 h 2856"/>
                <a:gd name="T78" fmla="*/ 1144 w 7104"/>
                <a:gd name="T79" fmla="*/ 132 h 2856"/>
                <a:gd name="T80" fmla="*/ 957 w 7104"/>
                <a:gd name="T81" fmla="*/ 114 h 2856"/>
                <a:gd name="T82" fmla="*/ 785 w 7104"/>
                <a:gd name="T83" fmla="*/ 96 h 2856"/>
                <a:gd name="T84" fmla="*/ 627 w 7104"/>
                <a:gd name="T85" fmla="*/ 79 h 2856"/>
                <a:gd name="T86" fmla="*/ 487 w 7104"/>
                <a:gd name="T87" fmla="*/ 63 h 2856"/>
                <a:gd name="T88" fmla="*/ 361 w 7104"/>
                <a:gd name="T89" fmla="*/ 48 h 2856"/>
                <a:gd name="T90" fmla="*/ 254 w 7104"/>
                <a:gd name="T91" fmla="*/ 35 h 2856"/>
                <a:gd name="T92" fmla="*/ 165 w 7104"/>
                <a:gd name="T93" fmla="*/ 23 h 2856"/>
                <a:gd name="T94" fmla="*/ 42 w 7104"/>
                <a:gd name="T95" fmla="*/ 6 h 2856"/>
                <a:gd name="T96" fmla="*/ 0 w 7104"/>
                <a:gd name="T97"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4" name="Freeform 5">
              <a:extLst>
                <a:ext uri="{FF2B5EF4-FFF2-40B4-BE49-F238E27FC236}"/>
              </a:extLst>
            </p:cNvPr>
            <p:cNvSpPr>
              <a:spLocks noChangeArrowheads="1"/>
            </p:cNvSpPr>
            <p:nvPr/>
          </p:nvSpPr>
          <p:spPr bwMode="auto">
            <a:xfrm rot="10371525">
              <a:off x="263525" y="4438650"/>
              <a:ext cx="3300413" cy="439738"/>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5"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6" name="Rectangle 12"/>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7" name="Date Placeholder 4">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18"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19" name="Slide Number Placeholder 6">
            <a:extLst>
              <a:ext uri="{FF2B5EF4-FFF2-40B4-BE49-F238E27FC236}"/>
            </a:extLst>
          </p:cNvPr>
          <p:cNvSpPr>
            <a:spLocks noGrp="1"/>
          </p:cNvSpPr>
          <p:nvPr>
            <p:ph type="sldNum" sz="quarter" idx="12"/>
          </p:nvPr>
        </p:nvSpPr>
        <p:spPr/>
        <p:txBody>
          <a:bodyPr/>
          <a:lstStyle>
            <a:lvl1pPr>
              <a:defRPr smtClean="0"/>
            </a:lvl1pPr>
          </a:lstStyle>
          <a:p>
            <a:pPr>
              <a:defRPr/>
            </a:pPr>
            <a:fld id="{D66EB445-4959-4E4B-BD7C-E50E80E88647}" type="slidenum">
              <a:rPr lang="en-US" altLang="zh-CN"/>
              <a:pPr>
                <a:defRPr/>
              </a:pPr>
              <a:t>‹#›</a:t>
            </a:fld>
            <a:endParaRPr lang="en-US" altLang="zh-CN"/>
          </a:p>
        </p:txBody>
      </p:sp>
    </p:spTree>
    <p:extLst>
      <p:ext uri="{BB962C8B-B14F-4D97-AF65-F5344CB8AC3E}">
        <p14:creationId xmlns:p14="http://schemas.microsoft.com/office/powerpoint/2010/main" val="85513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12192000" cy="6858000"/>
          </a:xfrm>
        </p:grpSpPr>
        <p:sp>
          <p:nvSpPr>
            <p:cNvPr id="5" name="Rectangle 9">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0">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1">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3">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4">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5">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6">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extLst>
            </p:cNvPr>
            <p:cNvSpPr>
              <a:spLocks noChangeArrowheads="1"/>
            </p:cNvSpPr>
            <p:nvPr/>
          </p:nvSpPr>
          <p:spPr bwMode="auto">
            <a:xfrm>
              <a:off x="455613" y="2801938"/>
              <a:ext cx="11277600" cy="3602037"/>
            </a:xfrm>
            <a:custGeom>
              <a:avLst/>
              <a:gdLst>
                <a:gd name="T0" fmla="*/ 0 w 10000"/>
                <a:gd name="T1" fmla="*/ 0 h 7946"/>
                <a:gd name="T2" fmla="*/ 0 w 10000"/>
                <a:gd name="T3" fmla="*/ 7945 h 7946"/>
                <a:gd name="T4" fmla="*/ 10000 w 10000"/>
                <a:gd name="T5" fmla="*/ 7946 h 7946"/>
                <a:gd name="T6" fmla="*/ 10000 w 10000"/>
                <a:gd name="T7" fmla="*/ 4 h 7946"/>
                <a:gd name="T8" fmla="*/ 9773 w 10000"/>
                <a:gd name="T9" fmla="*/ 91 h 7946"/>
                <a:gd name="T10" fmla="*/ 9547 w 10000"/>
                <a:gd name="T11" fmla="*/ 175 h 7946"/>
                <a:gd name="T12" fmla="*/ 9320 w 10000"/>
                <a:gd name="T13" fmla="*/ 256 h 7946"/>
                <a:gd name="T14" fmla="*/ 9092 w 10000"/>
                <a:gd name="T15" fmla="*/ 326 h 7946"/>
                <a:gd name="T16" fmla="*/ 8865 w 10000"/>
                <a:gd name="T17" fmla="*/ 396 h 7946"/>
                <a:gd name="T18" fmla="*/ 8637 w 10000"/>
                <a:gd name="T19" fmla="*/ 462 h 7946"/>
                <a:gd name="T20" fmla="*/ 8412 w 10000"/>
                <a:gd name="T21" fmla="*/ 518 h 7946"/>
                <a:gd name="T22" fmla="*/ 8184 w 10000"/>
                <a:gd name="T23" fmla="*/ 571 h 7946"/>
                <a:gd name="T24" fmla="*/ 7957 w 10000"/>
                <a:gd name="T25" fmla="*/ 620 h 7946"/>
                <a:gd name="T26" fmla="*/ 7734 w 10000"/>
                <a:gd name="T27" fmla="*/ 662 h 7946"/>
                <a:gd name="T28" fmla="*/ 7508 w 10000"/>
                <a:gd name="T29" fmla="*/ 704 h 7946"/>
                <a:gd name="T30" fmla="*/ 7285 w 10000"/>
                <a:gd name="T31" fmla="*/ 739 h 7946"/>
                <a:gd name="T32" fmla="*/ 7062 w 10000"/>
                <a:gd name="T33" fmla="*/ 767 h 7946"/>
                <a:gd name="T34" fmla="*/ 6840 w 10000"/>
                <a:gd name="T35" fmla="*/ 795 h 7946"/>
                <a:gd name="T36" fmla="*/ 6620 w 10000"/>
                <a:gd name="T37" fmla="*/ 819 h 7946"/>
                <a:gd name="T38" fmla="*/ 6402 w 10000"/>
                <a:gd name="T39" fmla="*/ 837 h 7946"/>
                <a:gd name="T40" fmla="*/ 6184 w 10000"/>
                <a:gd name="T41" fmla="*/ 851 h 7946"/>
                <a:gd name="T42" fmla="*/ 5968 w 10000"/>
                <a:gd name="T43" fmla="*/ 865 h 7946"/>
                <a:gd name="T44" fmla="*/ 5755 w 10000"/>
                <a:gd name="T45" fmla="*/ 872 h 7946"/>
                <a:gd name="T46" fmla="*/ 5542 w 10000"/>
                <a:gd name="T47" fmla="*/ 879 h 7946"/>
                <a:gd name="T48" fmla="*/ 5332 w 10000"/>
                <a:gd name="T49" fmla="*/ 882 h 7946"/>
                <a:gd name="T50" fmla="*/ 5124 w 10000"/>
                <a:gd name="T51" fmla="*/ 879 h 7946"/>
                <a:gd name="T52" fmla="*/ 4918 w 10000"/>
                <a:gd name="T53" fmla="*/ 879 h 7946"/>
                <a:gd name="T54" fmla="*/ 4714 w 10000"/>
                <a:gd name="T55" fmla="*/ 872 h 7946"/>
                <a:gd name="T56" fmla="*/ 4514 w 10000"/>
                <a:gd name="T57" fmla="*/ 861 h 7946"/>
                <a:gd name="T58" fmla="*/ 4316 w 10000"/>
                <a:gd name="T59" fmla="*/ 851 h 7946"/>
                <a:gd name="T60" fmla="*/ 4122 w 10000"/>
                <a:gd name="T61" fmla="*/ 840 h 7946"/>
                <a:gd name="T62" fmla="*/ 3929 w 10000"/>
                <a:gd name="T63" fmla="*/ 823 h 7946"/>
                <a:gd name="T64" fmla="*/ 3739 w 10000"/>
                <a:gd name="T65" fmla="*/ 805 h 7946"/>
                <a:gd name="T66" fmla="*/ 3553 w 10000"/>
                <a:gd name="T67" fmla="*/ 788 h 7946"/>
                <a:gd name="T68" fmla="*/ 3190 w 10000"/>
                <a:gd name="T69" fmla="*/ 742 h 7946"/>
                <a:gd name="T70" fmla="*/ 2842 w 10000"/>
                <a:gd name="T71" fmla="*/ 693 h 7946"/>
                <a:gd name="T72" fmla="*/ 2508 w 10000"/>
                <a:gd name="T73" fmla="*/ 641 h 7946"/>
                <a:gd name="T74" fmla="*/ 2192 w 10000"/>
                <a:gd name="T75" fmla="*/ 585 h 7946"/>
                <a:gd name="T76" fmla="*/ 1890 w 10000"/>
                <a:gd name="T77" fmla="*/ 525 h 7946"/>
                <a:gd name="T78" fmla="*/ 1610 w 10000"/>
                <a:gd name="T79" fmla="*/ 462 h 7946"/>
                <a:gd name="T80" fmla="*/ 1347 w 10000"/>
                <a:gd name="T81" fmla="*/ 399 h 7946"/>
                <a:gd name="T82" fmla="*/ 1105 w 10000"/>
                <a:gd name="T83" fmla="*/ 336 h 7946"/>
                <a:gd name="T84" fmla="*/ 883 w 10000"/>
                <a:gd name="T85" fmla="*/ 277 h 7946"/>
                <a:gd name="T86" fmla="*/ 686 w 10000"/>
                <a:gd name="T87" fmla="*/ 221 h 7946"/>
                <a:gd name="T88" fmla="*/ 508 w 10000"/>
                <a:gd name="T89" fmla="*/ 168 h 7946"/>
                <a:gd name="T90" fmla="*/ 358 w 10000"/>
                <a:gd name="T91" fmla="*/ 123 h 7946"/>
                <a:gd name="T92" fmla="*/ 232 w 10000"/>
                <a:gd name="T93" fmla="*/ 81 h 7946"/>
                <a:gd name="T94" fmla="*/ 59 w 10000"/>
                <a:gd name="T95" fmla="*/ 21 h 7946"/>
                <a:gd name="T96" fmla="*/ 0 w 10000"/>
                <a:gd name="T97" fmla="*/ 0 h 7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4" name="Freeform 5">
              <a:extLst>
                <a:ext uri="{FF2B5EF4-FFF2-40B4-BE49-F238E27FC236}"/>
              </a:extLst>
            </p:cNvPr>
            <p:cNvSpPr>
              <a:spLocks noChangeArrowheads="1"/>
            </p:cNvSpPr>
            <p:nvPr/>
          </p:nvSpPr>
          <p:spPr bwMode="auto">
            <a:xfrm rot="-589932">
              <a:off x="8491538" y="2714625"/>
              <a:ext cx="3298825" cy="441325"/>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5"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6" name="Rectangle 12"/>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title"/>
          </p:nvPr>
        </p:nvSpPr>
        <p:spPr>
          <a:xfrm>
            <a:off x="1154954" y="1063416"/>
            <a:ext cx="8825659" cy="1379755"/>
          </a:xfrm>
        </p:spPr>
        <p:txBody>
          <a:bodyPr/>
          <a:lstStyle>
            <a:lvl1pPr>
              <a:defRPr sz="4000"/>
            </a:lvl1pPr>
          </a:lstStyle>
          <a:p>
            <a:r>
              <a:rPr lang="zh-CN" altLang="en-US" noProof="1"/>
              <a:t>单击此处编辑母版标题样式</a:t>
            </a:r>
            <a:endParaRPr lang="en-US" noProof="1"/>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7" name="Date Placeholder 3">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1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19" name="Slide Number Placeholder 5">
            <a:extLst>
              <a:ext uri="{FF2B5EF4-FFF2-40B4-BE49-F238E27FC236}"/>
            </a:extLst>
          </p:cNvPr>
          <p:cNvSpPr>
            <a:spLocks noGrp="1"/>
          </p:cNvSpPr>
          <p:nvPr>
            <p:ph type="sldNum" sz="quarter" idx="12"/>
          </p:nvPr>
        </p:nvSpPr>
        <p:spPr/>
        <p:txBody>
          <a:bodyPr/>
          <a:lstStyle>
            <a:lvl1pPr>
              <a:defRPr smtClean="0"/>
            </a:lvl1pPr>
          </a:lstStyle>
          <a:p>
            <a:pPr>
              <a:defRPr/>
            </a:pPr>
            <a:fld id="{CAD5FCDE-F9D9-D346-9631-21F5F6F8FEA4}" type="slidenum">
              <a:rPr lang="en-US" altLang="zh-CN"/>
              <a:pPr>
                <a:defRPr/>
              </a:pPr>
              <a:t>‹#›</a:t>
            </a:fld>
            <a:endParaRPr lang="en-US" altLang="zh-CN"/>
          </a:p>
        </p:txBody>
      </p:sp>
    </p:spTree>
    <p:extLst>
      <p:ext uri="{BB962C8B-B14F-4D97-AF65-F5344CB8AC3E}">
        <p14:creationId xmlns:p14="http://schemas.microsoft.com/office/powerpoint/2010/main" val="147954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5">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9">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0">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21">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extLst>
            </p:cNvPr>
            <p:cNvSpPr>
              <a:spLocks noChangeArrowheads="1"/>
            </p:cNvSpPr>
            <p:nvPr/>
          </p:nvSpPr>
          <p:spPr bwMode="auto">
            <a:xfrm rot="-589932">
              <a:off x="8491538" y="4184650"/>
              <a:ext cx="3298825" cy="441325"/>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6" name="Freeform 5">
              <a:extLst>
                <a:ext uri="{FF2B5EF4-FFF2-40B4-BE49-F238E27FC236}"/>
              </a:extLst>
            </p:cNvPr>
            <p:cNvSpPr>
              <a:spLocks noChangeArrowheads="1"/>
            </p:cNvSpPr>
            <p:nvPr/>
          </p:nvSpPr>
          <p:spPr bwMode="auto">
            <a:xfrm>
              <a:off x="455613" y="4241800"/>
              <a:ext cx="11277600" cy="2336800"/>
            </a:xfrm>
            <a:custGeom>
              <a:avLst/>
              <a:gdLst>
                <a:gd name="T0" fmla="*/ 0 w 10000"/>
                <a:gd name="T1" fmla="*/ 0 h 8000"/>
                <a:gd name="T2" fmla="*/ 0 w 10000"/>
                <a:gd name="T3" fmla="*/ 7970 h 8000"/>
                <a:gd name="T4" fmla="*/ 10000 w 10000"/>
                <a:gd name="T5" fmla="*/ 8000 h 8000"/>
                <a:gd name="T6" fmla="*/ 10000 w 10000"/>
                <a:gd name="T7" fmla="*/ 7 h 8000"/>
                <a:gd name="T8" fmla="*/ 9773 w 10000"/>
                <a:gd name="T9" fmla="*/ 156 h 8000"/>
                <a:gd name="T10" fmla="*/ 9547 w 10000"/>
                <a:gd name="T11" fmla="*/ 298 h 8000"/>
                <a:gd name="T12" fmla="*/ 9320 w 10000"/>
                <a:gd name="T13" fmla="*/ 437 h 8000"/>
                <a:gd name="T14" fmla="*/ 9092 w 10000"/>
                <a:gd name="T15" fmla="*/ 556 h 8000"/>
                <a:gd name="T16" fmla="*/ 8865 w 10000"/>
                <a:gd name="T17" fmla="*/ 676 h 8000"/>
                <a:gd name="T18" fmla="*/ 8637 w 10000"/>
                <a:gd name="T19" fmla="*/ 788 h 8000"/>
                <a:gd name="T20" fmla="*/ 8412 w 10000"/>
                <a:gd name="T21" fmla="*/ 884 h 8000"/>
                <a:gd name="T22" fmla="*/ 8184 w 10000"/>
                <a:gd name="T23" fmla="*/ 975 h 8000"/>
                <a:gd name="T24" fmla="*/ 7957 w 10000"/>
                <a:gd name="T25" fmla="*/ 1058 h 8000"/>
                <a:gd name="T26" fmla="*/ 7734 w 10000"/>
                <a:gd name="T27" fmla="*/ 1130 h 8000"/>
                <a:gd name="T28" fmla="*/ 7508 w 10000"/>
                <a:gd name="T29" fmla="*/ 1202 h 8000"/>
                <a:gd name="T30" fmla="*/ 7285 w 10000"/>
                <a:gd name="T31" fmla="*/ 1262 h 8000"/>
                <a:gd name="T32" fmla="*/ 7062 w 10000"/>
                <a:gd name="T33" fmla="*/ 1309 h 8000"/>
                <a:gd name="T34" fmla="*/ 6840 w 10000"/>
                <a:gd name="T35" fmla="*/ 1358 h 8000"/>
                <a:gd name="T36" fmla="*/ 6620 w 10000"/>
                <a:gd name="T37" fmla="*/ 1399 h 8000"/>
                <a:gd name="T38" fmla="*/ 6402 w 10000"/>
                <a:gd name="T39" fmla="*/ 1428 h 8000"/>
                <a:gd name="T40" fmla="*/ 6184 w 10000"/>
                <a:gd name="T41" fmla="*/ 1453 h 8000"/>
                <a:gd name="T42" fmla="*/ 5968 w 10000"/>
                <a:gd name="T43" fmla="*/ 1477 h 8000"/>
                <a:gd name="T44" fmla="*/ 5755 w 10000"/>
                <a:gd name="T45" fmla="*/ 1488 h 8000"/>
                <a:gd name="T46" fmla="*/ 5542 w 10000"/>
                <a:gd name="T47" fmla="*/ 1500 h 8000"/>
                <a:gd name="T48" fmla="*/ 5332 w 10000"/>
                <a:gd name="T49" fmla="*/ 1506 h 8000"/>
                <a:gd name="T50" fmla="*/ 5124 w 10000"/>
                <a:gd name="T51" fmla="*/ 1500 h 8000"/>
                <a:gd name="T52" fmla="*/ 4918 w 10000"/>
                <a:gd name="T53" fmla="*/ 1500 h 8000"/>
                <a:gd name="T54" fmla="*/ 4714 w 10000"/>
                <a:gd name="T55" fmla="*/ 1488 h 8000"/>
                <a:gd name="T56" fmla="*/ 4514 w 10000"/>
                <a:gd name="T57" fmla="*/ 1470 h 8000"/>
                <a:gd name="T58" fmla="*/ 4316 w 10000"/>
                <a:gd name="T59" fmla="*/ 1453 h 8000"/>
                <a:gd name="T60" fmla="*/ 4122 w 10000"/>
                <a:gd name="T61" fmla="*/ 1434 h 8000"/>
                <a:gd name="T62" fmla="*/ 3929 w 10000"/>
                <a:gd name="T63" fmla="*/ 1405 h 8000"/>
                <a:gd name="T64" fmla="*/ 3739 w 10000"/>
                <a:gd name="T65" fmla="*/ 1374 h 8000"/>
                <a:gd name="T66" fmla="*/ 3553 w 10000"/>
                <a:gd name="T67" fmla="*/ 1346 h 8000"/>
                <a:gd name="T68" fmla="*/ 3190 w 10000"/>
                <a:gd name="T69" fmla="*/ 1267 h 8000"/>
                <a:gd name="T70" fmla="*/ 2842 w 10000"/>
                <a:gd name="T71" fmla="*/ 1183 h 8000"/>
                <a:gd name="T72" fmla="*/ 2508 w 10000"/>
                <a:gd name="T73" fmla="*/ 1095 h 8000"/>
                <a:gd name="T74" fmla="*/ 2192 w 10000"/>
                <a:gd name="T75" fmla="*/ 998 h 8000"/>
                <a:gd name="T76" fmla="*/ 1890 w 10000"/>
                <a:gd name="T77" fmla="*/ 897 h 8000"/>
                <a:gd name="T78" fmla="*/ 1610 w 10000"/>
                <a:gd name="T79" fmla="*/ 788 h 8000"/>
                <a:gd name="T80" fmla="*/ 1347 w 10000"/>
                <a:gd name="T81" fmla="*/ 681 h 8000"/>
                <a:gd name="T82" fmla="*/ 1105 w 10000"/>
                <a:gd name="T83" fmla="*/ 574 h 8000"/>
                <a:gd name="T84" fmla="*/ 883 w 10000"/>
                <a:gd name="T85" fmla="*/ 473 h 8000"/>
                <a:gd name="T86" fmla="*/ 686 w 10000"/>
                <a:gd name="T87" fmla="*/ 377 h 8000"/>
                <a:gd name="T88" fmla="*/ 508 w 10000"/>
                <a:gd name="T89" fmla="*/ 286 h 8000"/>
                <a:gd name="T90" fmla="*/ 358 w 10000"/>
                <a:gd name="T91" fmla="*/ 210 h 8000"/>
                <a:gd name="T92" fmla="*/ 232 w 10000"/>
                <a:gd name="T93" fmla="*/ 138 h 8000"/>
                <a:gd name="T94" fmla="*/ 59 w 10000"/>
                <a:gd name="T95" fmla="*/ 35 h 8000"/>
                <a:gd name="T96" fmla="*/ 0 w 10000"/>
                <a:gd name="T97"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7"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8" name="TextBox 10">
            <a:extLst>
              <a:ext uri="{FF2B5EF4-FFF2-40B4-BE49-F238E27FC236}"/>
            </a:extLst>
          </p:cNvPr>
          <p:cNvSpPr txBox="1">
            <a:spLocks noChangeArrowheads="1"/>
          </p:cNvSpPr>
          <p:nvPr/>
        </p:nvSpPr>
        <p:spPr bwMode="gray">
          <a:xfrm>
            <a:off x="898525" y="603250"/>
            <a:ext cx="801688"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宋体" charset="0"/>
              </a:defRPr>
            </a:lvl1pPr>
            <a:lvl2pPr marL="742950" indent="-285750">
              <a:defRPr>
                <a:solidFill>
                  <a:schemeClr val="tx1"/>
                </a:solidFill>
                <a:latin typeface="Century Gothic" charset="0"/>
                <a:ea typeface="宋体" charset="0"/>
              </a:defRPr>
            </a:lvl2pPr>
            <a:lvl3pPr marL="1143000" indent="-228600">
              <a:defRPr>
                <a:solidFill>
                  <a:schemeClr val="tx1"/>
                </a:solidFill>
                <a:latin typeface="Century Gothic" charset="0"/>
                <a:ea typeface="宋体" charset="0"/>
              </a:defRPr>
            </a:lvl3pPr>
            <a:lvl4pPr marL="1600200" indent="-228600">
              <a:defRPr>
                <a:solidFill>
                  <a:schemeClr val="tx1"/>
                </a:solidFill>
                <a:latin typeface="Century Gothic" charset="0"/>
                <a:ea typeface="宋体" charset="0"/>
              </a:defRPr>
            </a:lvl4pPr>
            <a:lvl5pPr marL="2057400" indent="-228600">
              <a:defRPr>
                <a:solidFill>
                  <a:schemeClr val="tx1"/>
                </a:solidFill>
                <a:latin typeface="Century Gothic" charset="0"/>
                <a:ea typeface="宋体" charset="0"/>
              </a:defRPr>
            </a:lvl5pPr>
            <a:lvl6pPr marL="2514600" indent="-228600" eaLnBrk="0" fontAlgn="base" hangingPunct="0">
              <a:spcBef>
                <a:spcPct val="0"/>
              </a:spcBef>
              <a:spcAft>
                <a:spcPct val="0"/>
              </a:spcAft>
              <a:defRPr>
                <a:solidFill>
                  <a:schemeClr val="tx1"/>
                </a:solidFill>
                <a:latin typeface="Century Gothic" charset="0"/>
                <a:ea typeface="宋体" charset="0"/>
              </a:defRPr>
            </a:lvl6pPr>
            <a:lvl7pPr marL="2971800" indent="-228600" eaLnBrk="0" fontAlgn="base" hangingPunct="0">
              <a:spcBef>
                <a:spcPct val="0"/>
              </a:spcBef>
              <a:spcAft>
                <a:spcPct val="0"/>
              </a:spcAft>
              <a:defRPr>
                <a:solidFill>
                  <a:schemeClr val="tx1"/>
                </a:solidFill>
                <a:latin typeface="Century Gothic" charset="0"/>
                <a:ea typeface="宋体" charset="0"/>
              </a:defRPr>
            </a:lvl7pPr>
            <a:lvl8pPr marL="3429000" indent="-228600" eaLnBrk="0" fontAlgn="base" hangingPunct="0">
              <a:spcBef>
                <a:spcPct val="0"/>
              </a:spcBef>
              <a:spcAft>
                <a:spcPct val="0"/>
              </a:spcAft>
              <a:defRPr>
                <a:solidFill>
                  <a:schemeClr val="tx1"/>
                </a:solidFill>
                <a:latin typeface="Century Gothic" charset="0"/>
                <a:ea typeface="宋体" charset="0"/>
              </a:defRPr>
            </a:lvl8pPr>
            <a:lvl9pPr marL="3886200" indent="-228600" eaLnBrk="0" fontAlgn="base" hangingPunct="0">
              <a:spcBef>
                <a:spcPct val="0"/>
              </a:spcBef>
              <a:spcAft>
                <a:spcPct val="0"/>
              </a:spcAft>
              <a:defRPr>
                <a:solidFill>
                  <a:schemeClr val="tx1"/>
                </a:solidFill>
                <a:latin typeface="Century Gothic" charset="0"/>
                <a:ea typeface="宋体" charset="0"/>
              </a:defRPr>
            </a:lvl9pPr>
          </a:lstStyle>
          <a:p>
            <a:pPr algn="r" eaLnBrk="1" hangingPunct="1">
              <a:defRPr/>
            </a:pPr>
            <a:r>
              <a:rPr lang="en-US" altLang="zh-CN" sz="9600" smtClean="0">
                <a:solidFill>
                  <a:schemeClr val="accent1"/>
                </a:solidFill>
                <a:latin typeface="Arial" charset="0"/>
                <a:cs typeface="Arial" charset="0"/>
                <a:sym typeface="+mn-ea" charset="0"/>
              </a:rPr>
              <a:t>“</a:t>
            </a:r>
          </a:p>
        </p:txBody>
      </p:sp>
      <p:sp>
        <p:nvSpPr>
          <p:cNvPr id="19" name="TextBox 12">
            <a:extLst>
              <a:ext uri="{FF2B5EF4-FFF2-40B4-BE49-F238E27FC236}"/>
            </a:extLst>
          </p:cNvPr>
          <p:cNvSpPr txBox="1">
            <a:spLocks noChangeArrowheads="1"/>
          </p:cNvSpPr>
          <p:nvPr/>
        </p:nvSpPr>
        <p:spPr bwMode="gray">
          <a:xfrm>
            <a:off x="9704388" y="2613025"/>
            <a:ext cx="803275"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宋体" charset="0"/>
              </a:defRPr>
            </a:lvl1pPr>
            <a:lvl2pPr marL="742950" indent="-285750">
              <a:defRPr>
                <a:solidFill>
                  <a:schemeClr val="tx1"/>
                </a:solidFill>
                <a:latin typeface="Century Gothic" charset="0"/>
                <a:ea typeface="宋体" charset="0"/>
              </a:defRPr>
            </a:lvl2pPr>
            <a:lvl3pPr marL="1143000" indent="-228600">
              <a:defRPr>
                <a:solidFill>
                  <a:schemeClr val="tx1"/>
                </a:solidFill>
                <a:latin typeface="Century Gothic" charset="0"/>
                <a:ea typeface="宋体" charset="0"/>
              </a:defRPr>
            </a:lvl3pPr>
            <a:lvl4pPr marL="1600200" indent="-228600">
              <a:defRPr>
                <a:solidFill>
                  <a:schemeClr val="tx1"/>
                </a:solidFill>
                <a:latin typeface="Century Gothic" charset="0"/>
                <a:ea typeface="宋体" charset="0"/>
              </a:defRPr>
            </a:lvl4pPr>
            <a:lvl5pPr marL="2057400" indent="-228600">
              <a:defRPr>
                <a:solidFill>
                  <a:schemeClr val="tx1"/>
                </a:solidFill>
                <a:latin typeface="Century Gothic" charset="0"/>
                <a:ea typeface="宋体" charset="0"/>
              </a:defRPr>
            </a:lvl5pPr>
            <a:lvl6pPr marL="2514600" indent="-228600" eaLnBrk="0" fontAlgn="base" hangingPunct="0">
              <a:spcBef>
                <a:spcPct val="0"/>
              </a:spcBef>
              <a:spcAft>
                <a:spcPct val="0"/>
              </a:spcAft>
              <a:defRPr>
                <a:solidFill>
                  <a:schemeClr val="tx1"/>
                </a:solidFill>
                <a:latin typeface="Century Gothic" charset="0"/>
                <a:ea typeface="宋体" charset="0"/>
              </a:defRPr>
            </a:lvl6pPr>
            <a:lvl7pPr marL="2971800" indent="-228600" eaLnBrk="0" fontAlgn="base" hangingPunct="0">
              <a:spcBef>
                <a:spcPct val="0"/>
              </a:spcBef>
              <a:spcAft>
                <a:spcPct val="0"/>
              </a:spcAft>
              <a:defRPr>
                <a:solidFill>
                  <a:schemeClr val="tx1"/>
                </a:solidFill>
                <a:latin typeface="Century Gothic" charset="0"/>
                <a:ea typeface="宋体" charset="0"/>
              </a:defRPr>
            </a:lvl7pPr>
            <a:lvl8pPr marL="3429000" indent="-228600" eaLnBrk="0" fontAlgn="base" hangingPunct="0">
              <a:spcBef>
                <a:spcPct val="0"/>
              </a:spcBef>
              <a:spcAft>
                <a:spcPct val="0"/>
              </a:spcAft>
              <a:defRPr>
                <a:solidFill>
                  <a:schemeClr val="tx1"/>
                </a:solidFill>
                <a:latin typeface="Century Gothic" charset="0"/>
                <a:ea typeface="宋体" charset="0"/>
              </a:defRPr>
            </a:lvl8pPr>
            <a:lvl9pPr marL="3886200" indent="-228600" eaLnBrk="0" fontAlgn="base" hangingPunct="0">
              <a:spcBef>
                <a:spcPct val="0"/>
              </a:spcBef>
              <a:spcAft>
                <a:spcPct val="0"/>
              </a:spcAft>
              <a:defRPr>
                <a:solidFill>
                  <a:schemeClr val="tx1"/>
                </a:solidFill>
                <a:latin typeface="Century Gothic" charset="0"/>
                <a:ea typeface="宋体" charset="0"/>
              </a:defRPr>
            </a:lvl9pPr>
          </a:lstStyle>
          <a:p>
            <a:pPr algn="r" eaLnBrk="1" hangingPunct="1">
              <a:defRPr/>
            </a:pPr>
            <a:r>
              <a:rPr lang="en-US" altLang="zh-CN" sz="9600" smtClean="0">
                <a:solidFill>
                  <a:schemeClr val="accent1"/>
                </a:solidFill>
                <a:latin typeface="Arial" charset="0"/>
                <a:cs typeface="Arial" charset="0"/>
                <a:sym typeface="+mn-ea" charset="0"/>
              </a:rPr>
              <a:t>”</a:t>
            </a:r>
          </a:p>
        </p:txBody>
      </p:sp>
      <p:sp>
        <p:nvSpPr>
          <p:cNvPr id="20" name="Rectangle 23"/>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title"/>
          </p:nvPr>
        </p:nvSpPr>
        <p:spPr>
          <a:xfrm>
            <a:off x="1574801" y="980517"/>
            <a:ext cx="8460983" cy="2705034"/>
          </a:xfrm>
        </p:spPr>
        <p:txBody>
          <a:bodyPr/>
          <a:lstStyle>
            <a:lvl1pPr>
              <a:defRPr sz="4000"/>
            </a:lvl1pPr>
          </a:lstStyle>
          <a:p>
            <a:r>
              <a:rPr lang="zh-CN" altLang="en-US" noProof="1"/>
              <a:t>单击此处编辑母版标题样式</a:t>
            </a:r>
            <a:endParaRPr lang="en-US" noProof="1"/>
          </a:p>
        </p:txBody>
      </p:sp>
      <p:sp>
        <p:nvSpPr>
          <p:cNvPr id="14" name="Text Placeholder 3"/>
          <p:cNvSpPr>
            <a:spLocks noGrp="1"/>
          </p:cNvSpPr>
          <p:nvPr>
            <p:ph type="body" sz="half" idx="13"/>
          </p:nvPr>
        </p:nvSpPr>
        <p:spPr bwMode="gray">
          <a:xfrm>
            <a:off x="1945945" y="3686515"/>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21" name="Date Placeholder 3">
            <a:extLst>
              <a:ext uri="{FF2B5EF4-FFF2-40B4-BE49-F238E27FC236}"/>
            </a:extLst>
          </p:cNvPr>
          <p:cNvSpPr>
            <a:spLocks noGrp="1"/>
          </p:cNvSpPr>
          <p:nvPr>
            <p:ph type="dt" sz="half" idx="14"/>
          </p:nvPr>
        </p:nvSpPr>
        <p:spPr/>
        <p:txBody>
          <a:bodyPr/>
          <a:lstStyle>
            <a:lvl1pPr>
              <a:defRPr/>
            </a:lvl1pPr>
          </a:lstStyle>
          <a:p>
            <a:pPr>
              <a:defRPr/>
            </a:pPr>
            <a:endParaRPr lang="en-US" altLang="zh-CN"/>
          </a:p>
        </p:txBody>
      </p:sp>
      <p:sp>
        <p:nvSpPr>
          <p:cNvPr id="22"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ltLang="zh-CN"/>
          </a:p>
        </p:txBody>
      </p:sp>
      <p:sp>
        <p:nvSpPr>
          <p:cNvPr id="23" name="Slide Number Placeholder 5">
            <a:extLst>
              <a:ext uri="{FF2B5EF4-FFF2-40B4-BE49-F238E27FC236}"/>
            </a:extLst>
          </p:cNvPr>
          <p:cNvSpPr>
            <a:spLocks noGrp="1"/>
          </p:cNvSpPr>
          <p:nvPr>
            <p:ph type="sldNum" sz="quarter" idx="16"/>
          </p:nvPr>
        </p:nvSpPr>
        <p:spPr/>
        <p:txBody>
          <a:bodyPr/>
          <a:lstStyle>
            <a:lvl1pPr>
              <a:defRPr smtClean="0"/>
            </a:lvl1pPr>
          </a:lstStyle>
          <a:p>
            <a:pPr>
              <a:defRPr/>
            </a:pPr>
            <a:fld id="{3B7AF32C-B7BD-934C-A6F9-A66FFA92C8B0}" type="slidenum">
              <a:rPr lang="en-US" altLang="zh-CN"/>
              <a:pPr>
                <a:defRPr/>
              </a:pPr>
              <a:t>‹#›</a:t>
            </a:fld>
            <a:endParaRPr lang="en-US" altLang="zh-CN"/>
          </a:p>
        </p:txBody>
      </p:sp>
    </p:spTree>
    <p:extLst>
      <p:ext uri="{BB962C8B-B14F-4D97-AF65-F5344CB8AC3E}">
        <p14:creationId xmlns:p14="http://schemas.microsoft.com/office/powerpoint/2010/main" val="179978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9">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0">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2">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4">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5">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6">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extLst>
            </p:cNvPr>
            <p:cNvSpPr>
              <a:spLocks noChangeArrowheads="1"/>
            </p:cNvSpPr>
            <p:nvPr/>
          </p:nvSpPr>
          <p:spPr bwMode="auto">
            <a:xfrm rot="-589932">
              <a:off x="8491538" y="4194175"/>
              <a:ext cx="3298825" cy="439738"/>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3" name="Freeform 5">
              <a:extLst>
                <a:ext uri="{FF2B5EF4-FFF2-40B4-BE49-F238E27FC236}"/>
              </a:extLst>
            </p:cNvPr>
            <p:cNvSpPr>
              <a:spLocks noChangeArrowheads="1"/>
            </p:cNvSpPr>
            <p:nvPr/>
          </p:nvSpPr>
          <p:spPr bwMode="auto">
            <a:xfrm>
              <a:off x="455613" y="4241800"/>
              <a:ext cx="11277600" cy="2336800"/>
            </a:xfrm>
            <a:custGeom>
              <a:avLst/>
              <a:gdLst>
                <a:gd name="T0" fmla="*/ 0 w 10000"/>
                <a:gd name="T1" fmla="*/ 0 h 8000"/>
                <a:gd name="T2" fmla="*/ 0 w 10000"/>
                <a:gd name="T3" fmla="*/ 7970 h 8000"/>
                <a:gd name="T4" fmla="*/ 10000 w 10000"/>
                <a:gd name="T5" fmla="*/ 8000 h 8000"/>
                <a:gd name="T6" fmla="*/ 10000 w 10000"/>
                <a:gd name="T7" fmla="*/ 7 h 8000"/>
                <a:gd name="T8" fmla="*/ 9773 w 10000"/>
                <a:gd name="T9" fmla="*/ 156 h 8000"/>
                <a:gd name="T10" fmla="*/ 9547 w 10000"/>
                <a:gd name="T11" fmla="*/ 298 h 8000"/>
                <a:gd name="T12" fmla="*/ 9320 w 10000"/>
                <a:gd name="T13" fmla="*/ 437 h 8000"/>
                <a:gd name="T14" fmla="*/ 9092 w 10000"/>
                <a:gd name="T15" fmla="*/ 556 h 8000"/>
                <a:gd name="T16" fmla="*/ 8865 w 10000"/>
                <a:gd name="T17" fmla="*/ 676 h 8000"/>
                <a:gd name="T18" fmla="*/ 8637 w 10000"/>
                <a:gd name="T19" fmla="*/ 788 h 8000"/>
                <a:gd name="T20" fmla="*/ 8412 w 10000"/>
                <a:gd name="T21" fmla="*/ 884 h 8000"/>
                <a:gd name="T22" fmla="*/ 8184 w 10000"/>
                <a:gd name="T23" fmla="*/ 975 h 8000"/>
                <a:gd name="T24" fmla="*/ 7957 w 10000"/>
                <a:gd name="T25" fmla="*/ 1058 h 8000"/>
                <a:gd name="T26" fmla="*/ 7734 w 10000"/>
                <a:gd name="T27" fmla="*/ 1130 h 8000"/>
                <a:gd name="T28" fmla="*/ 7508 w 10000"/>
                <a:gd name="T29" fmla="*/ 1202 h 8000"/>
                <a:gd name="T30" fmla="*/ 7285 w 10000"/>
                <a:gd name="T31" fmla="*/ 1262 h 8000"/>
                <a:gd name="T32" fmla="*/ 7062 w 10000"/>
                <a:gd name="T33" fmla="*/ 1309 h 8000"/>
                <a:gd name="T34" fmla="*/ 6840 w 10000"/>
                <a:gd name="T35" fmla="*/ 1358 h 8000"/>
                <a:gd name="T36" fmla="*/ 6620 w 10000"/>
                <a:gd name="T37" fmla="*/ 1399 h 8000"/>
                <a:gd name="T38" fmla="*/ 6402 w 10000"/>
                <a:gd name="T39" fmla="*/ 1428 h 8000"/>
                <a:gd name="T40" fmla="*/ 6184 w 10000"/>
                <a:gd name="T41" fmla="*/ 1453 h 8000"/>
                <a:gd name="T42" fmla="*/ 5968 w 10000"/>
                <a:gd name="T43" fmla="*/ 1477 h 8000"/>
                <a:gd name="T44" fmla="*/ 5755 w 10000"/>
                <a:gd name="T45" fmla="*/ 1488 h 8000"/>
                <a:gd name="T46" fmla="*/ 5542 w 10000"/>
                <a:gd name="T47" fmla="*/ 1500 h 8000"/>
                <a:gd name="T48" fmla="*/ 5332 w 10000"/>
                <a:gd name="T49" fmla="*/ 1506 h 8000"/>
                <a:gd name="T50" fmla="*/ 5124 w 10000"/>
                <a:gd name="T51" fmla="*/ 1500 h 8000"/>
                <a:gd name="T52" fmla="*/ 4918 w 10000"/>
                <a:gd name="T53" fmla="*/ 1500 h 8000"/>
                <a:gd name="T54" fmla="*/ 4714 w 10000"/>
                <a:gd name="T55" fmla="*/ 1488 h 8000"/>
                <a:gd name="T56" fmla="*/ 4514 w 10000"/>
                <a:gd name="T57" fmla="*/ 1470 h 8000"/>
                <a:gd name="T58" fmla="*/ 4316 w 10000"/>
                <a:gd name="T59" fmla="*/ 1453 h 8000"/>
                <a:gd name="T60" fmla="*/ 4122 w 10000"/>
                <a:gd name="T61" fmla="*/ 1434 h 8000"/>
                <a:gd name="T62" fmla="*/ 3929 w 10000"/>
                <a:gd name="T63" fmla="*/ 1405 h 8000"/>
                <a:gd name="T64" fmla="*/ 3739 w 10000"/>
                <a:gd name="T65" fmla="*/ 1374 h 8000"/>
                <a:gd name="T66" fmla="*/ 3553 w 10000"/>
                <a:gd name="T67" fmla="*/ 1346 h 8000"/>
                <a:gd name="T68" fmla="*/ 3190 w 10000"/>
                <a:gd name="T69" fmla="*/ 1267 h 8000"/>
                <a:gd name="T70" fmla="*/ 2842 w 10000"/>
                <a:gd name="T71" fmla="*/ 1183 h 8000"/>
                <a:gd name="T72" fmla="*/ 2508 w 10000"/>
                <a:gd name="T73" fmla="*/ 1095 h 8000"/>
                <a:gd name="T74" fmla="*/ 2192 w 10000"/>
                <a:gd name="T75" fmla="*/ 998 h 8000"/>
                <a:gd name="T76" fmla="*/ 1890 w 10000"/>
                <a:gd name="T77" fmla="*/ 897 h 8000"/>
                <a:gd name="T78" fmla="*/ 1610 w 10000"/>
                <a:gd name="T79" fmla="*/ 788 h 8000"/>
                <a:gd name="T80" fmla="*/ 1347 w 10000"/>
                <a:gd name="T81" fmla="*/ 681 h 8000"/>
                <a:gd name="T82" fmla="*/ 1105 w 10000"/>
                <a:gd name="T83" fmla="*/ 574 h 8000"/>
                <a:gd name="T84" fmla="*/ 883 w 10000"/>
                <a:gd name="T85" fmla="*/ 473 h 8000"/>
                <a:gd name="T86" fmla="*/ 686 w 10000"/>
                <a:gd name="T87" fmla="*/ 377 h 8000"/>
                <a:gd name="T88" fmla="*/ 508 w 10000"/>
                <a:gd name="T89" fmla="*/ 286 h 8000"/>
                <a:gd name="T90" fmla="*/ 358 w 10000"/>
                <a:gd name="T91" fmla="*/ 210 h 8000"/>
                <a:gd name="T92" fmla="*/ 232 w 10000"/>
                <a:gd name="T93" fmla="*/ 138 h 8000"/>
                <a:gd name="T94" fmla="*/ 59 w 10000"/>
                <a:gd name="T95" fmla="*/ 35 h 8000"/>
                <a:gd name="T96" fmla="*/ 0 w 10000"/>
                <a:gd name="T97"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4"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5" name="Rectangle 11"/>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138587" y="5024967"/>
            <a:ext cx="882565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编辑母版文本样式</a:t>
            </a:r>
          </a:p>
        </p:txBody>
      </p:sp>
      <p:sp>
        <p:nvSpPr>
          <p:cNvPr id="16" name="Date Placeholder 3">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17"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18" name="Slide Number Placeholder 5">
            <a:extLst>
              <a:ext uri="{FF2B5EF4-FFF2-40B4-BE49-F238E27FC236}"/>
            </a:extLst>
          </p:cNvPr>
          <p:cNvSpPr>
            <a:spLocks noGrp="1"/>
          </p:cNvSpPr>
          <p:nvPr>
            <p:ph type="sldNum" sz="quarter" idx="12"/>
          </p:nvPr>
        </p:nvSpPr>
        <p:spPr/>
        <p:txBody>
          <a:bodyPr/>
          <a:lstStyle>
            <a:lvl1pPr>
              <a:defRPr smtClean="0"/>
            </a:lvl1pPr>
          </a:lstStyle>
          <a:p>
            <a:pPr>
              <a:defRPr/>
            </a:pPr>
            <a:fld id="{B5F00E8E-AF20-664D-A898-E4776AB93932}" type="slidenum">
              <a:rPr lang="en-US" altLang="zh-CN"/>
              <a:pPr>
                <a:defRPr/>
              </a:pPr>
              <a:t>‹#›</a:t>
            </a:fld>
            <a:endParaRPr lang="en-US" altLang="zh-CN"/>
          </a:p>
        </p:txBody>
      </p:sp>
    </p:spTree>
    <p:extLst>
      <p:ext uri="{BB962C8B-B14F-4D97-AF65-F5344CB8AC3E}">
        <p14:creationId xmlns:p14="http://schemas.microsoft.com/office/powerpoint/2010/main" val="1102288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cxnSp>
        <p:nvCxnSpPr>
          <p:cNvPr id="9" name="Straight Connector 21">
            <a:extLst>
              <a:ext uri="{FF2B5EF4-FFF2-40B4-BE49-F238E27FC236}"/>
            </a:extLst>
          </p:cNvPr>
          <p:cNvCxnSpPr/>
          <p:nvPr/>
        </p:nvCxnSpPr>
        <p:spPr>
          <a:xfrm>
            <a:off x="440372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22">
            <a:extLst>
              <a:ext uri="{FF2B5EF4-FFF2-40B4-BE49-F238E27FC236}"/>
            </a:extLst>
          </p:cNvPr>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7" name="Title Placeholder 1"/>
          <p:cNvSpPr>
            <a:spLocks noGrp="1"/>
          </p:cNvSpPr>
          <p:nvPr>
            <p:ph type="title"/>
          </p:nvPr>
        </p:nvSpPr>
        <p:spPr>
          <a:xfrm>
            <a:off x="1154954" y="947920"/>
            <a:ext cx="8761413" cy="728480"/>
          </a:xfrm>
          <a:prstGeom prst="rect">
            <a:avLst/>
          </a:prstGeom>
        </p:spPr>
        <p:txBody>
          <a:bodyPr rtlCol="0">
            <a:noAutofit/>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16" name="Text Placeholder 3"/>
          <p:cNvSpPr>
            <a:spLocks noGrp="1"/>
          </p:cNvSpPr>
          <p:nvPr>
            <p:ph type="body" sz="half" idx="15"/>
          </p:nvPr>
        </p:nvSpPr>
        <p:spPr>
          <a:xfrm>
            <a:off x="1154954" y="3187261"/>
            <a:ext cx="3129168" cy="28397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19" name="Text Placeholder 3"/>
          <p:cNvSpPr>
            <a:spLocks noGrp="1"/>
          </p:cNvSpPr>
          <p:nvPr>
            <p:ph type="body" sz="half" idx="16"/>
          </p:nvPr>
        </p:nvSpPr>
        <p:spPr>
          <a:xfrm>
            <a:off x="4512721" y="3187261"/>
            <a:ext cx="3145380" cy="28397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20" name="Text Placeholder 3"/>
          <p:cNvSpPr>
            <a:spLocks noGrp="1"/>
          </p:cNvSpPr>
          <p:nvPr>
            <p:ph type="body" sz="half" idx="17"/>
          </p:nvPr>
        </p:nvSpPr>
        <p:spPr>
          <a:xfrm>
            <a:off x="7886700" y="3187261"/>
            <a:ext cx="3161029" cy="283979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1" name="Date Placeholder 6">
            <a:extLst>
              <a:ext uri="{FF2B5EF4-FFF2-40B4-BE49-F238E27FC236}"/>
            </a:extLst>
          </p:cNvPr>
          <p:cNvSpPr>
            <a:spLocks noGrp="1"/>
          </p:cNvSpPr>
          <p:nvPr>
            <p:ph type="dt" sz="half" idx="18"/>
          </p:nvPr>
        </p:nvSpPr>
        <p:spPr/>
        <p:txBody>
          <a:bodyPr/>
          <a:lstStyle>
            <a:lvl1pPr>
              <a:defRPr/>
            </a:lvl1pPr>
          </a:lstStyle>
          <a:p>
            <a:pPr>
              <a:defRPr/>
            </a:pPr>
            <a:endParaRPr lang="en-US" altLang="zh-CN"/>
          </a:p>
        </p:txBody>
      </p:sp>
      <p:sp>
        <p:nvSpPr>
          <p:cNvPr id="12" name="Footer Placeholder 7">
            <a:extLst>
              <a:ext uri="{FF2B5EF4-FFF2-40B4-BE49-F238E27FC236}"/>
            </a:extLst>
          </p:cNvPr>
          <p:cNvSpPr>
            <a:spLocks noGrp="1"/>
          </p:cNvSpPr>
          <p:nvPr>
            <p:ph type="ftr" sz="quarter" idx="19"/>
          </p:nvPr>
        </p:nvSpPr>
        <p:spPr/>
        <p:txBody>
          <a:bodyPr/>
          <a:lstStyle>
            <a:lvl1pPr>
              <a:defRPr/>
            </a:lvl1pPr>
          </a:lstStyle>
          <a:p>
            <a:pPr>
              <a:defRPr/>
            </a:pPr>
            <a:endParaRPr lang="en-US" altLang="zh-CN"/>
          </a:p>
        </p:txBody>
      </p:sp>
      <p:sp>
        <p:nvSpPr>
          <p:cNvPr id="13" name="Slide Number Placeholder 8">
            <a:extLst>
              <a:ext uri="{FF2B5EF4-FFF2-40B4-BE49-F238E27FC236}"/>
            </a:extLst>
          </p:cNvPr>
          <p:cNvSpPr>
            <a:spLocks noGrp="1"/>
          </p:cNvSpPr>
          <p:nvPr>
            <p:ph type="sldNum" sz="quarter" idx="20"/>
          </p:nvPr>
        </p:nvSpPr>
        <p:spPr/>
        <p:txBody>
          <a:bodyPr/>
          <a:lstStyle>
            <a:lvl1pPr>
              <a:defRPr smtClean="0"/>
            </a:lvl1pPr>
          </a:lstStyle>
          <a:p>
            <a:pPr>
              <a:defRPr/>
            </a:pPr>
            <a:fld id="{4F756205-4786-3347-A176-953A42703442}" type="slidenum">
              <a:rPr lang="en-US" altLang="zh-CN"/>
              <a:pPr>
                <a:defRPr/>
              </a:pPr>
              <a:t>‹#›</a:t>
            </a:fld>
            <a:endParaRPr lang="en-US" altLang="zh-CN"/>
          </a:p>
        </p:txBody>
      </p:sp>
    </p:spTree>
    <p:extLst>
      <p:ext uri="{BB962C8B-B14F-4D97-AF65-F5344CB8AC3E}">
        <p14:creationId xmlns:p14="http://schemas.microsoft.com/office/powerpoint/2010/main" val="425731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cxnSp>
        <p:nvCxnSpPr>
          <p:cNvPr id="12" name="Straight Connector 20">
            <a:extLst>
              <a:ext uri="{FF2B5EF4-FFF2-40B4-BE49-F238E27FC236}"/>
            </a:extLst>
          </p:cNvPr>
          <p:cNvCxnSpPr/>
          <p:nvPr/>
        </p:nvCxnSpPr>
        <p:spPr>
          <a:xfrm>
            <a:off x="4405313"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24">
            <a:extLst>
              <a:ext uri="{FF2B5EF4-FFF2-40B4-BE49-F238E27FC236}"/>
            </a:extLst>
          </p:cNvPr>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22" name="Text Placeholder 3"/>
          <p:cNvSpPr>
            <a:spLocks noGrp="1"/>
          </p:cNvSpPr>
          <p:nvPr>
            <p:ph type="body" sz="half" idx="18"/>
          </p:nvPr>
        </p:nvSpPr>
        <p:spPr>
          <a:xfrm>
            <a:off x="1154953" y="5109107"/>
            <a:ext cx="3020745"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23" name="Text Placeholder 3"/>
          <p:cNvSpPr>
            <a:spLocks noGrp="1"/>
          </p:cNvSpPr>
          <p:nvPr>
            <p:ph type="body" sz="half" idx="19"/>
          </p:nvPr>
        </p:nvSpPr>
        <p:spPr>
          <a:xfrm>
            <a:off x="4568865" y="5109107"/>
            <a:ext cx="3050438" cy="92140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24" name="Text Placeholder 3"/>
          <p:cNvSpPr>
            <a:spLocks noGrp="1"/>
          </p:cNvSpPr>
          <p:nvPr>
            <p:ph type="body" sz="half" idx="20"/>
          </p:nvPr>
        </p:nvSpPr>
        <p:spPr>
          <a:xfrm>
            <a:off x="7983434" y="5109107"/>
            <a:ext cx="3054127" cy="89634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5" name="Date Placeholder 6">
            <a:extLst>
              <a:ext uri="{FF2B5EF4-FFF2-40B4-BE49-F238E27FC236}"/>
            </a:extLst>
          </p:cNvPr>
          <p:cNvSpPr>
            <a:spLocks noGrp="1"/>
          </p:cNvSpPr>
          <p:nvPr>
            <p:ph type="dt" sz="half" idx="23"/>
          </p:nvPr>
        </p:nvSpPr>
        <p:spPr/>
        <p:txBody>
          <a:bodyPr/>
          <a:lstStyle>
            <a:lvl1pPr>
              <a:defRPr/>
            </a:lvl1pPr>
          </a:lstStyle>
          <a:p>
            <a:pPr>
              <a:defRPr/>
            </a:pPr>
            <a:endParaRPr lang="en-US" altLang="zh-CN"/>
          </a:p>
        </p:txBody>
      </p:sp>
      <p:sp>
        <p:nvSpPr>
          <p:cNvPr id="16" name="Footer Placeholder 7">
            <a:extLst>
              <a:ext uri="{FF2B5EF4-FFF2-40B4-BE49-F238E27FC236}"/>
            </a:extLst>
          </p:cNvPr>
          <p:cNvSpPr>
            <a:spLocks noGrp="1"/>
          </p:cNvSpPr>
          <p:nvPr>
            <p:ph type="ftr" sz="quarter" idx="24"/>
          </p:nvPr>
        </p:nvSpPr>
        <p:spPr/>
        <p:txBody>
          <a:bodyPr/>
          <a:lstStyle>
            <a:lvl1pPr>
              <a:defRPr/>
            </a:lvl1pPr>
          </a:lstStyle>
          <a:p>
            <a:pPr>
              <a:defRPr/>
            </a:pPr>
            <a:endParaRPr lang="en-US" altLang="zh-CN"/>
          </a:p>
        </p:txBody>
      </p:sp>
      <p:sp>
        <p:nvSpPr>
          <p:cNvPr id="17" name="Slide Number Placeholder 8">
            <a:extLst>
              <a:ext uri="{FF2B5EF4-FFF2-40B4-BE49-F238E27FC236}"/>
            </a:extLst>
          </p:cNvPr>
          <p:cNvSpPr>
            <a:spLocks noGrp="1"/>
          </p:cNvSpPr>
          <p:nvPr>
            <p:ph type="sldNum" sz="quarter" idx="25"/>
          </p:nvPr>
        </p:nvSpPr>
        <p:spPr/>
        <p:txBody>
          <a:bodyPr/>
          <a:lstStyle>
            <a:lvl1pPr>
              <a:defRPr smtClean="0"/>
            </a:lvl1pPr>
          </a:lstStyle>
          <a:p>
            <a:pPr>
              <a:defRPr/>
            </a:pPr>
            <a:fld id="{3434D417-A4E0-B049-8B9D-167E7718E4E7}" type="slidenum">
              <a:rPr lang="en-US" altLang="zh-CN"/>
              <a:pPr>
                <a:defRPr/>
              </a:pPr>
              <a:t>‹#›</a:t>
            </a:fld>
            <a:endParaRPr lang="en-US" altLang="zh-CN"/>
          </a:p>
        </p:txBody>
      </p:sp>
    </p:spTree>
    <p:extLst>
      <p:ext uri="{BB962C8B-B14F-4D97-AF65-F5344CB8AC3E}">
        <p14:creationId xmlns:p14="http://schemas.microsoft.com/office/powerpoint/2010/main" val="3763356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rtlCol="0">
            <a:noAutofit/>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1154954" y="2603500"/>
            <a:ext cx="8825659" cy="3416300"/>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Footer Placeholder 4">
            <a:extLst>
              <a:ext uri="{FF2B5EF4-FFF2-40B4-BE49-F238E27FC236}"/>
            </a:extLst>
          </p:cNvPr>
          <p:cNvSpPr>
            <a:spLocks noGrp="1"/>
          </p:cNvSpPr>
          <p:nvPr>
            <p:ph type="ftr" sz="quarter" idx="10"/>
          </p:nvPr>
        </p:nvSpPr>
        <p:spPr/>
        <p:txBody>
          <a:bodyPr/>
          <a:lstStyle>
            <a:lvl1pPr>
              <a:defRPr/>
            </a:lvl1pPr>
          </a:lstStyle>
          <a:p>
            <a:pPr>
              <a:defRPr/>
            </a:pPr>
            <a:endParaRPr lang="en-US" altLang="zh-CN"/>
          </a:p>
        </p:txBody>
      </p:sp>
      <p:sp>
        <p:nvSpPr>
          <p:cNvPr id="5" name="Date Placeholder 3">
            <a:extLst>
              <a:ext uri="{FF2B5EF4-FFF2-40B4-BE49-F238E27FC236}"/>
            </a:extLst>
          </p:cNvPr>
          <p:cNvSpPr>
            <a:spLocks noGrp="1"/>
          </p:cNvSpPr>
          <p:nvPr>
            <p:ph type="dt" sz="half" idx="11"/>
          </p:nvPr>
        </p:nvSpPr>
        <p:spPr/>
        <p:txBody>
          <a:bodyPr/>
          <a:lstStyle>
            <a:lvl1pPr>
              <a:defRPr/>
            </a:lvl1pPr>
          </a:lstStyle>
          <a:p>
            <a:pPr>
              <a:defRPr/>
            </a:pPr>
            <a:endParaRPr lang="en-US" altLang="zh-C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C90FD4DD-DCA8-AB44-BB09-B00FA9BF6D3B}" type="slidenum">
              <a:rPr lang="en-US" altLang="zh-CN"/>
              <a:pPr>
                <a:defRPr/>
              </a:pPr>
              <a:t>‹#›</a:t>
            </a:fld>
            <a:endParaRPr lang="en-US" altLang="zh-CN"/>
          </a:p>
        </p:txBody>
      </p:sp>
    </p:spTree>
    <p:extLst>
      <p:ext uri="{BB962C8B-B14F-4D97-AF65-F5344CB8AC3E}">
        <p14:creationId xmlns:p14="http://schemas.microsoft.com/office/powerpoint/2010/main" val="78704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extLst>
            </p:cNvPr>
            <p:cNvSpPr>
              <a:spLocks noChangeArrowheads="1"/>
            </p:cNvSpPr>
            <p:nvPr/>
          </p:nvSpPr>
          <p:spPr bwMode="auto">
            <a:xfrm rot="5101749">
              <a:off x="6293645" y="4577556"/>
              <a:ext cx="3300412" cy="441325"/>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3" name="Rectangle 12">
              <a:extLst>
                <a:ext uri="{FF2B5EF4-FFF2-40B4-BE49-F238E27FC236}"/>
              </a:extLst>
            </p:cNvPr>
            <p:cNvSpPr/>
            <p:nvPr/>
          </p:nvSpPr>
          <p:spPr>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extLst>
            </p:cNvPr>
            <p:cNvSpPr>
              <a:spLocks noChangeArrowheads="1"/>
            </p:cNvSpPr>
            <p:nvPr/>
          </p:nvSpPr>
          <p:spPr bwMode="auto">
            <a:xfrm rot="5400000">
              <a:off x="4448175" y="2801938"/>
              <a:ext cx="6054725" cy="1254125"/>
            </a:xfrm>
            <a:custGeom>
              <a:avLst/>
              <a:gdLst>
                <a:gd name="T0" fmla="*/ 0 w 10000"/>
                <a:gd name="T1" fmla="*/ 0 h 8000"/>
                <a:gd name="T2" fmla="*/ 0 w 10000"/>
                <a:gd name="T3" fmla="*/ 7970 h 8000"/>
                <a:gd name="T4" fmla="*/ 10000 w 10000"/>
                <a:gd name="T5" fmla="*/ 8000 h 8000"/>
                <a:gd name="T6" fmla="*/ 10000 w 10000"/>
                <a:gd name="T7" fmla="*/ 7 h 8000"/>
                <a:gd name="T8" fmla="*/ 9773 w 10000"/>
                <a:gd name="T9" fmla="*/ 156 h 8000"/>
                <a:gd name="T10" fmla="*/ 9547 w 10000"/>
                <a:gd name="T11" fmla="*/ 298 h 8000"/>
                <a:gd name="T12" fmla="*/ 9320 w 10000"/>
                <a:gd name="T13" fmla="*/ 437 h 8000"/>
                <a:gd name="T14" fmla="*/ 9092 w 10000"/>
                <a:gd name="T15" fmla="*/ 556 h 8000"/>
                <a:gd name="T16" fmla="*/ 8865 w 10000"/>
                <a:gd name="T17" fmla="*/ 676 h 8000"/>
                <a:gd name="T18" fmla="*/ 8637 w 10000"/>
                <a:gd name="T19" fmla="*/ 788 h 8000"/>
                <a:gd name="T20" fmla="*/ 8412 w 10000"/>
                <a:gd name="T21" fmla="*/ 884 h 8000"/>
                <a:gd name="T22" fmla="*/ 8184 w 10000"/>
                <a:gd name="T23" fmla="*/ 975 h 8000"/>
                <a:gd name="T24" fmla="*/ 7957 w 10000"/>
                <a:gd name="T25" fmla="*/ 1058 h 8000"/>
                <a:gd name="T26" fmla="*/ 7734 w 10000"/>
                <a:gd name="T27" fmla="*/ 1130 h 8000"/>
                <a:gd name="T28" fmla="*/ 7508 w 10000"/>
                <a:gd name="T29" fmla="*/ 1202 h 8000"/>
                <a:gd name="T30" fmla="*/ 7285 w 10000"/>
                <a:gd name="T31" fmla="*/ 1262 h 8000"/>
                <a:gd name="T32" fmla="*/ 7062 w 10000"/>
                <a:gd name="T33" fmla="*/ 1309 h 8000"/>
                <a:gd name="T34" fmla="*/ 6840 w 10000"/>
                <a:gd name="T35" fmla="*/ 1358 h 8000"/>
                <a:gd name="T36" fmla="*/ 6620 w 10000"/>
                <a:gd name="T37" fmla="*/ 1399 h 8000"/>
                <a:gd name="T38" fmla="*/ 6402 w 10000"/>
                <a:gd name="T39" fmla="*/ 1428 h 8000"/>
                <a:gd name="T40" fmla="*/ 6184 w 10000"/>
                <a:gd name="T41" fmla="*/ 1453 h 8000"/>
                <a:gd name="T42" fmla="*/ 5968 w 10000"/>
                <a:gd name="T43" fmla="*/ 1477 h 8000"/>
                <a:gd name="T44" fmla="*/ 5755 w 10000"/>
                <a:gd name="T45" fmla="*/ 1488 h 8000"/>
                <a:gd name="T46" fmla="*/ 5542 w 10000"/>
                <a:gd name="T47" fmla="*/ 1500 h 8000"/>
                <a:gd name="T48" fmla="*/ 5332 w 10000"/>
                <a:gd name="T49" fmla="*/ 1506 h 8000"/>
                <a:gd name="T50" fmla="*/ 5124 w 10000"/>
                <a:gd name="T51" fmla="*/ 1500 h 8000"/>
                <a:gd name="T52" fmla="*/ 4918 w 10000"/>
                <a:gd name="T53" fmla="*/ 1500 h 8000"/>
                <a:gd name="T54" fmla="*/ 4714 w 10000"/>
                <a:gd name="T55" fmla="*/ 1488 h 8000"/>
                <a:gd name="T56" fmla="*/ 4514 w 10000"/>
                <a:gd name="T57" fmla="*/ 1470 h 8000"/>
                <a:gd name="T58" fmla="*/ 4316 w 10000"/>
                <a:gd name="T59" fmla="*/ 1453 h 8000"/>
                <a:gd name="T60" fmla="*/ 4122 w 10000"/>
                <a:gd name="T61" fmla="*/ 1434 h 8000"/>
                <a:gd name="T62" fmla="*/ 3929 w 10000"/>
                <a:gd name="T63" fmla="*/ 1405 h 8000"/>
                <a:gd name="T64" fmla="*/ 3739 w 10000"/>
                <a:gd name="T65" fmla="*/ 1374 h 8000"/>
                <a:gd name="T66" fmla="*/ 3553 w 10000"/>
                <a:gd name="T67" fmla="*/ 1346 h 8000"/>
                <a:gd name="T68" fmla="*/ 3190 w 10000"/>
                <a:gd name="T69" fmla="*/ 1267 h 8000"/>
                <a:gd name="T70" fmla="*/ 2842 w 10000"/>
                <a:gd name="T71" fmla="*/ 1183 h 8000"/>
                <a:gd name="T72" fmla="*/ 2508 w 10000"/>
                <a:gd name="T73" fmla="*/ 1095 h 8000"/>
                <a:gd name="T74" fmla="*/ 2192 w 10000"/>
                <a:gd name="T75" fmla="*/ 998 h 8000"/>
                <a:gd name="T76" fmla="*/ 1890 w 10000"/>
                <a:gd name="T77" fmla="*/ 897 h 8000"/>
                <a:gd name="T78" fmla="*/ 1610 w 10000"/>
                <a:gd name="T79" fmla="*/ 788 h 8000"/>
                <a:gd name="T80" fmla="*/ 1347 w 10000"/>
                <a:gd name="T81" fmla="*/ 681 h 8000"/>
                <a:gd name="T82" fmla="*/ 1105 w 10000"/>
                <a:gd name="T83" fmla="*/ 574 h 8000"/>
                <a:gd name="T84" fmla="*/ 883 w 10000"/>
                <a:gd name="T85" fmla="*/ 473 h 8000"/>
                <a:gd name="T86" fmla="*/ 686 w 10000"/>
                <a:gd name="T87" fmla="*/ 377 h 8000"/>
                <a:gd name="T88" fmla="*/ 508 w 10000"/>
                <a:gd name="T89" fmla="*/ 286 h 8000"/>
                <a:gd name="T90" fmla="*/ 358 w 10000"/>
                <a:gd name="T91" fmla="*/ 210 h 8000"/>
                <a:gd name="T92" fmla="*/ 232 w 10000"/>
                <a:gd name="T93" fmla="*/ 138 h 8000"/>
                <a:gd name="T94" fmla="*/ 59 w 10000"/>
                <a:gd name="T95" fmla="*/ 35 h 8000"/>
                <a:gd name="T96" fmla="*/ 0 w 10000"/>
                <a:gd name="T97"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5"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6" name="Rectangle 17"/>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Vertical Title 1"/>
          <p:cNvSpPr>
            <a:spLocks noGrp="1"/>
          </p:cNvSpPr>
          <p:nvPr>
            <p:ph type="title" orient="vert"/>
          </p:nvPr>
        </p:nvSpPr>
        <p:spPr>
          <a:xfrm>
            <a:off x="8585235" y="1297430"/>
            <a:ext cx="1409965" cy="4729626"/>
          </a:xfrm>
        </p:spPr>
        <p:txBody>
          <a:bodyPr vert="eaVert" anchor="b"/>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7" name="Date Placeholder 3">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1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19" name="Slide Number Placeholder 5">
            <a:extLst>
              <a:ext uri="{FF2B5EF4-FFF2-40B4-BE49-F238E27FC236}"/>
            </a:extLst>
          </p:cNvPr>
          <p:cNvSpPr>
            <a:spLocks noGrp="1"/>
          </p:cNvSpPr>
          <p:nvPr>
            <p:ph type="sldNum" sz="quarter" idx="12"/>
          </p:nvPr>
        </p:nvSpPr>
        <p:spPr/>
        <p:txBody>
          <a:bodyPr/>
          <a:lstStyle>
            <a:lvl1pPr>
              <a:defRPr smtClean="0"/>
            </a:lvl1pPr>
          </a:lstStyle>
          <a:p>
            <a:pPr>
              <a:defRPr/>
            </a:pPr>
            <a:fld id="{A8CBFAB8-102D-E048-A865-22DB9BE64F54}" type="slidenum">
              <a:rPr lang="en-US" altLang="zh-CN"/>
              <a:pPr>
                <a:defRPr/>
              </a:pPr>
              <a:t>‹#›</a:t>
            </a:fld>
            <a:endParaRPr lang="en-US" altLang="zh-CN"/>
          </a:p>
        </p:txBody>
      </p:sp>
    </p:spTree>
    <p:extLst>
      <p:ext uri="{BB962C8B-B14F-4D97-AF65-F5344CB8AC3E}">
        <p14:creationId xmlns:p14="http://schemas.microsoft.com/office/powerpoint/2010/main" val="387679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rtlCol="0">
            <a:noAutofit/>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Footer Placeholder 4">
            <a:extLst>
              <a:ext uri="{FF2B5EF4-FFF2-40B4-BE49-F238E27FC236}"/>
            </a:extLst>
          </p:cNvPr>
          <p:cNvSpPr>
            <a:spLocks noGrp="1"/>
          </p:cNvSpPr>
          <p:nvPr>
            <p:ph type="ftr" sz="quarter" idx="10"/>
          </p:nvPr>
        </p:nvSpPr>
        <p:spPr/>
        <p:txBody>
          <a:bodyPr/>
          <a:lstStyle>
            <a:lvl1pPr>
              <a:defRPr/>
            </a:lvl1pPr>
          </a:lstStyle>
          <a:p>
            <a:pPr>
              <a:defRPr/>
            </a:pPr>
            <a:endParaRPr lang="en-US" altLang="zh-CN"/>
          </a:p>
        </p:txBody>
      </p:sp>
      <p:sp>
        <p:nvSpPr>
          <p:cNvPr id="5" name="Date Placeholder 3">
            <a:extLst>
              <a:ext uri="{FF2B5EF4-FFF2-40B4-BE49-F238E27FC236}"/>
            </a:extLst>
          </p:cNvPr>
          <p:cNvSpPr>
            <a:spLocks noGrp="1"/>
          </p:cNvSpPr>
          <p:nvPr>
            <p:ph type="dt" sz="half" idx="11"/>
          </p:nvPr>
        </p:nvSpPr>
        <p:spPr/>
        <p:txBody>
          <a:bodyPr/>
          <a:lstStyle>
            <a:lvl1pPr>
              <a:defRPr/>
            </a:lvl1pPr>
          </a:lstStyle>
          <a:p>
            <a:pPr>
              <a:defRPr/>
            </a:pPr>
            <a:endParaRPr lang="en-US" altLang="zh-C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0D18BE2B-B68C-7B4B-9906-8BB947C7986A}" type="slidenum">
              <a:rPr lang="en-US" altLang="zh-CN"/>
              <a:pPr>
                <a:defRPr/>
              </a:pPr>
              <a:t>‹#›</a:t>
            </a:fld>
            <a:endParaRPr lang="en-US" altLang="zh-CN"/>
          </a:p>
        </p:txBody>
      </p:sp>
    </p:spTree>
    <p:extLst>
      <p:ext uri="{BB962C8B-B14F-4D97-AF65-F5344CB8AC3E}">
        <p14:creationId xmlns:p14="http://schemas.microsoft.com/office/powerpoint/2010/main" val="22501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92000" cy="6858000"/>
            <a:chOff x="0" y="0"/>
            <a:chExt cx="12192000" cy="6858000"/>
          </a:xfrm>
        </p:grpSpPr>
        <p:sp>
          <p:nvSpPr>
            <p:cNvPr id="5" name="Rectangle 10">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1">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2">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7">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6">
              <a:extLst>
                <a:ext uri="{FF2B5EF4-FFF2-40B4-BE49-F238E27FC236}"/>
              </a:extLst>
            </p:cNvPr>
            <p:cNvSpPr/>
            <p:nvPr/>
          </p:nvSpPr>
          <p:spPr>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extLst>
            </p:cNvPr>
            <p:cNvSpPr>
              <a:spLocks noChangeArrowheads="1"/>
            </p:cNvSpPr>
            <p:nvPr/>
          </p:nvSpPr>
          <p:spPr bwMode="auto">
            <a:xfrm rot="-5400000">
              <a:off x="3786188" y="2801938"/>
              <a:ext cx="6054725" cy="1254125"/>
            </a:xfrm>
            <a:custGeom>
              <a:avLst/>
              <a:gdLst>
                <a:gd name="T0" fmla="*/ 0 w 10000"/>
                <a:gd name="T1" fmla="*/ 0 h 8000"/>
                <a:gd name="T2" fmla="*/ 0 w 10000"/>
                <a:gd name="T3" fmla="*/ 7970 h 8000"/>
                <a:gd name="T4" fmla="*/ 10000 w 10000"/>
                <a:gd name="T5" fmla="*/ 8000 h 8000"/>
                <a:gd name="T6" fmla="*/ 10000 w 10000"/>
                <a:gd name="T7" fmla="*/ 7 h 8000"/>
                <a:gd name="T8" fmla="*/ 9773 w 10000"/>
                <a:gd name="T9" fmla="*/ 156 h 8000"/>
                <a:gd name="T10" fmla="*/ 9547 w 10000"/>
                <a:gd name="T11" fmla="*/ 298 h 8000"/>
                <a:gd name="T12" fmla="*/ 9320 w 10000"/>
                <a:gd name="T13" fmla="*/ 437 h 8000"/>
                <a:gd name="T14" fmla="*/ 9092 w 10000"/>
                <a:gd name="T15" fmla="*/ 556 h 8000"/>
                <a:gd name="T16" fmla="*/ 8865 w 10000"/>
                <a:gd name="T17" fmla="*/ 676 h 8000"/>
                <a:gd name="T18" fmla="*/ 8637 w 10000"/>
                <a:gd name="T19" fmla="*/ 788 h 8000"/>
                <a:gd name="T20" fmla="*/ 8412 w 10000"/>
                <a:gd name="T21" fmla="*/ 884 h 8000"/>
                <a:gd name="T22" fmla="*/ 8184 w 10000"/>
                <a:gd name="T23" fmla="*/ 975 h 8000"/>
                <a:gd name="T24" fmla="*/ 7957 w 10000"/>
                <a:gd name="T25" fmla="*/ 1058 h 8000"/>
                <a:gd name="T26" fmla="*/ 7734 w 10000"/>
                <a:gd name="T27" fmla="*/ 1130 h 8000"/>
                <a:gd name="T28" fmla="*/ 7508 w 10000"/>
                <a:gd name="T29" fmla="*/ 1202 h 8000"/>
                <a:gd name="T30" fmla="*/ 7285 w 10000"/>
                <a:gd name="T31" fmla="*/ 1262 h 8000"/>
                <a:gd name="T32" fmla="*/ 7062 w 10000"/>
                <a:gd name="T33" fmla="*/ 1309 h 8000"/>
                <a:gd name="T34" fmla="*/ 6840 w 10000"/>
                <a:gd name="T35" fmla="*/ 1358 h 8000"/>
                <a:gd name="T36" fmla="*/ 6620 w 10000"/>
                <a:gd name="T37" fmla="*/ 1399 h 8000"/>
                <a:gd name="T38" fmla="*/ 6402 w 10000"/>
                <a:gd name="T39" fmla="*/ 1428 h 8000"/>
                <a:gd name="T40" fmla="*/ 6184 w 10000"/>
                <a:gd name="T41" fmla="*/ 1453 h 8000"/>
                <a:gd name="T42" fmla="*/ 5968 w 10000"/>
                <a:gd name="T43" fmla="*/ 1477 h 8000"/>
                <a:gd name="T44" fmla="*/ 5755 w 10000"/>
                <a:gd name="T45" fmla="*/ 1488 h 8000"/>
                <a:gd name="T46" fmla="*/ 5542 w 10000"/>
                <a:gd name="T47" fmla="*/ 1500 h 8000"/>
                <a:gd name="T48" fmla="*/ 5332 w 10000"/>
                <a:gd name="T49" fmla="*/ 1506 h 8000"/>
                <a:gd name="T50" fmla="*/ 5124 w 10000"/>
                <a:gd name="T51" fmla="*/ 1500 h 8000"/>
                <a:gd name="T52" fmla="*/ 4918 w 10000"/>
                <a:gd name="T53" fmla="*/ 1500 h 8000"/>
                <a:gd name="T54" fmla="*/ 4714 w 10000"/>
                <a:gd name="T55" fmla="*/ 1488 h 8000"/>
                <a:gd name="T56" fmla="*/ 4514 w 10000"/>
                <a:gd name="T57" fmla="*/ 1470 h 8000"/>
                <a:gd name="T58" fmla="*/ 4316 w 10000"/>
                <a:gd name="T59" fmla="*/ 1453 h 8000"/>
                <a:gd name="T60" fmla="*/ 4122 w 10000"/>
                <a:gd name="T61" fmla="*/ 1434 h 8000"/>
                <a:gd name="T62" fmla="*/ 3929 w 10000"/>
                <a:gd name="T63" fmla="*/ 1405 h 8000"/>
                <a:gd name="T64" fmla="*/ 3739 w 10000"/>
                <a:gd name="T65" fmla="*/ 1374 h 8000"/>
                <a:gd name="T66" fmla="*/ 3553 w 10000"/>
                <a:gd name="T67" fmla="*/ 1346 h 8000"/>
                <a:gd name="T68" fmla="*/ 3190 w 10000"/>
                <a:gd name="T69" fmla="*/ 1267 h 8000"/>
                <a:gd name="T70" fmla="*/ 2842 w 10000"/>
                <a:gd name="T71" fmla="*/ 1183 h 8000"/>
                <a:gd name="T72" fmla="*/ 2508 w 10000"/>
                <a:gd name="T73" fmla="*/ 1095 h 8000"/>
                <a:gd name="T74" fmla="*/ 2192 w 10000"/>
                <a:gd name="T75" fmla="*/ 998 h 8000"/>
                <a:gd name="T76" fmla="*/ 1890 w 10000"/>
                <a:gd name="T77" fmla="*/ 897 h 8000"/>
                <a:gd name="T78" fmla="*/ 1610 w 10000"/>
                <a:gd name="T79" fmla="*/ 788 h 8000"/>
                <a:gd name="T80" fmla="*/ 1347 w 10000"/>
                <a:gd name="T81" fmla="*/ 681 h 8000"/>
                <a:gd name="T82" fmla="*/ 1105 w 10000"/>
                <a:gd name="T83" fmla="*/ 574 h 8000"/>
                <a:gd name="T84" fmla="*/ 883 w 10000"/>
                <a:gd name="T85" fmla="*/ 473 h 8000"/>
                <a:gd name="T86" fmla="*/ 686 w 10000"/>
                <a:gd name="T87" fmla="*/ 377 h 8000"/>
                <a:gd name="T88" fmla="*/ 508 w 10000"/>
                <a:gd name="T89" fmla="*/ 286 h 8000"/>
                <a:gd name="T90" fmla="*/ 358 w 10000"/>
                <a:gd name="T91" fmla="*/ 210 h 8000"/>
                <a:gd name="T92" fmla="*/ 232 w 10000"/>
                <a:gd name="T93" fmla="*/ 138 h 8000"/>
                <a:gd name="T94" fmla="*/ 59 w 10000"/>
                <a:gd name="T95" fmla="*/ 35 h 8000"/>
                <a:gd name="T96" fmla="*/ 0 w 10000"/>
                <a:gd name="T97"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4" name="Freeform 5">
              <a:extLst>
                <a:ext uri="{FF2B5EF4-FFF2-40B4-BE49-F238E27FC236}"/>
              </a:extLst>
            </p:cNvPr>
            <p:cNvSpPr>
              <a:spLocks noChangeArrowheads="1"/>
            </p:cNvSpPr>
            <p:nvPr/>
          </p:nvSpPr>
          <p:spPr bwMode="auto">
            <a:xfrm rot="-5677511">
              <a:off x="4699000" y="1825625"/>
              <a:ext cx="3298825" cy="441325"/>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5"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6" name="Rectangle 14"/>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title"/>
          </p:nvPr>
        </p:nvSpPr>
        <p:spPr>
          <a:xfrm>
            <a:off x="1154956" y="2677644"/>
            <a:ext cx="4351023" cy="2283823"/>
          </a:xfrm>
        </p:spPr>
        <p:txBody>
          <a:bodyPr/>
          <a:lstStyle>
            <a:lvl1pPr algn="l">
              <a:defRPr sz="4000" b="0" cap="none"/>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编辑母版文本样式</a:t>
            </a:r>
          </a:p>
        </p:txBody>
      </p:sp>
      <p:sp>
        <p:nvSpPr>
          <p:cNvPr id="17" name="Date Placeholder 3">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1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19" name="Slide Number Placeholder 5">
            <a:extLst>
              <a:ext uri="{FF2B5EF4-FFF2-40B4-BE49-F238E27FC236}"/>
            </a:extLst>
          </p:cNvPr>
          <p:cNvSpPr>
            <a:spLocks noGrp="1"/>
          </p:cNvSpPr>
          <p:nvPr>
            <p:ph type="sldNum" sz="quarter" idx="12"/>
          </p:nvPr>
        </p:nvSpPr>
        <p:spPr/>
        <p:txBody>
          <a:bodyPr/>
          <a:lstStyle>
            <a:lvl1pPr>
              <a:defRPr smtClean="0"/>
            </a:lvl1pPr>
          </a:lstStyle>
          <a:p>
            <a:pPr>
              <a:defRPr/>
            </a:pPr>
            <a:fld id="{9726B412-05F8-D04A-B46D-78B69FF72D87}" type="slidenum">
              <a:rPr lang="en-US" altLang="zh-CN"/>
              <a:pPr>
                <a:defRPr/>
              </a:pPr>
              <a:t>‹#›</a:t>
            </a:fld>
            <a:endParaRPr lang="en-US" altLang="zh-CN"/>
          </a:p>
        </p:txBody>
      </p:sp>
    </p:spTree>
    <p:extLst>
      <p:ext uri="{BB962C8B-B14F-4D97-AF65-F5344CB8AC3E}">
        <p14:creationId xmlns:p14="http://schemas.microsoft.com/office/powerpoint/2010/main" val="107974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1151368" y="2603500"/>
            <a:ext cx="4828744" cy="3416301"/>
          </a:xfrm>
        </p:spPr>
        <p:txBody>
          <a:bodyPr>
            <a:normAutofit/>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6208711" y="2603500"/>
            <a:ext cx="4825159" cy="3377705"/>
          </a:xfrm>
        </p:spPr>
        <p:txBody>
          <a:bodyPr>
            <a:normAutofit/>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Footer Placeholder 4">
            <a:extLst>
              <a:ext uri="{FF2B5EF4-FFF2-40B4-BE49-F238E27FC236}"/>
            </a:extLst>
          </p:cNvPr>
          <p:cNvSpPr>
            <a:spLocks noGrp="1"/>
          </p:cNvSpPr>
          <p:nvPr>
            <p:ph type="ftr" sz="quarter" idx="10"/>
          </p:nvPr>
        </p:nvSpPr>
        <p:spPr/>
        <p:txBody>
          <a:bodyPr/>
          <a:lstStyle>
            <a:lvl1pPr>
              <a:defRPr/>
            </a:lvl1pPr>
          </a:lstStyle>
          <a:p>
            <a:pPr>
              <a:defRPr/>
            </a:pPr>
            <a:endParaRPr lang="en-US" altLang="zh-CN"/>
          </a:p>
        </p:txBody>
      </p:sp>
      <p:sp>
        <p:nvSpPr>
          <p:cNvPr id="6" name="Date Placeholder 3">
            <a:extLst>
              <a:ext uri="{FF2B5EF4-FFF2-40B4-BE49-F238E27FC236}"/>
            </a:extLst>
          </p:cNvPr>
          <p:cNvSpPr>
            <a:spLocks noGrp="1"/>
          </p:cNvSpPr>
          <p:nvPr>
            <p:ph type="dt" sz="half" idx="11"/>
          </p:nvPr>
        </p:nvSpPr>
        <p:spPr/>
        <p:txBody>
          <a:bodyPr/>
          <a:lstStyle>
            <a:lvl1pPr>
              <a:defRPr/>
            </a:lvl1pPr>
          </a:lstStyle>
          <a:p>
            <a:pPr>
              <a:defRPr/>
            </a:pPr>
            <a:endParaRPr lang="en-US" altLang="zh-CN"/>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3542F9E0-E668-6349-A042-6CB1D6699BCA}" type="slidenum">
              <a:rPr lang="en-US" altLang="zh-CN"/>
              <a:pPr>
                <a:defRPr/>
              </a:pPr>
              <a:t>‹#›</a:t>
            </a:fld>
            <a:endParaRPr lang="en-US" altLang="zh-CN"/>
          </a:p>
        </p:txBody>
      </p:sp>
    </p:spTree>
    <p:extLst>
      <p:ext uri="{BB962C8B-B14F-4D97-AF65-F5344CB8AC3E}">
        <p14:creationId xmlns:p14="http://schemas.microsoft.com/office/powerpoint/2010/main" val="298324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Footer Placeholder 4">
            <a:extLst>
              <a:ext uri="{FF2B5EF4-FFF2-40B4-BE49-F238E27FC236}"/>
            </a:extLst>
          </p:cNvPr>
          <p:cNvSpPr>
            <a:spLocks noGrp="1"/>
          </p:cNvSpPr>
          <p:nvPr>
            <p:ph type="ftr" sz="quarter" idx="10"/>
          </p:nvPr>
        </p:nvSpPr>
        <p:spPr/>
        <p:txBody>
          <a:bodyPr/>
          <a:lstStyle>
            <a:lvl1pPr>
              <a:defRPr/>
            </a:lvl1pPr>
          </a:lstStyle>
          <a:p>
            <a:pPr>
              <a:defRPr/>
            </a:pPr>
            <a:endParaRPr lang="en-US" altLang="zh-CN"/>
          </a:p>
        </p:txBody>
      </p:sp>
      <p:sp>
        <p:nvSpPr>
          <p:cNvPr id="8" name="Date Placeholder 3">
            <a:extLst>
              <a:ext uri="{FF2B5EF4-FFF2-40B4-BE49-F238E27FC236}"/>
            </a:extLst>
          </p:cNvPr>
          <p:cNvSpPr>
            <a:spLocks noGrp="1"/>
          </p:cNvSpPr>
          <p:nvPr>
            <p:ph type="dt" sz="half" idx="11"/>
          </p:nvPr>
        </p:nvSpPr>
        <p:spPr/>
        <p:txBody>
          <a:bodyPr/>
          <a:lstStyle>
            <a:lvl1pPr>
              <a:defRPr/>
            </a:lvl1pPr>
          </a:lstStyle>
          <a:p>
            <a:pPr>
              <a:defRPr/>
            </a:pPr>
            <a:endParaRPr lang="en-US" altLang="zh-CN"/>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C60CB0B5-9C1D-324D-B3B4-FB333F0C034A}" type="slidenum">
              <a:rPr lang="en-US" altLang="zh-CN"/>
              <a:pPr>
                <a:defRPr/>
              </a:pPr>
              <a:t>‹#›</a:t>
            </a:fld>
            <a:endParaRPr lang="en-US" altLang="zh-CN"/>
          </a:p>
        </p:txBody>
      </p:sp>
    </p:spTree>
    <p:extLst>
      <p:ext uri="{BB962C8B-B14F-4D97-AF65-F5344CB8AC3E}">
        <p14:creationId xmlns:p14="http://schemas.microsoft.com/office/powerpoint/2010/main" val="147740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Footer Placeholder 4">
            <a:extLst>
              <a:ext uri="{FF2B5EF4-FFF2-40B4-BE49-F238E27FC236}"/>
            </a:extLst>
          </p:cNvPr>
          <p:cNvSpPr>
            <a:spLocks noGrp="1"/>
          </p:cNvSpPr>
          <p:nvPr>
            <p:ph type="ftr" sz="quarter" idx="10"/>
          </p:nvPr>
        </p:nvSpPr>
        <p:spPr/>
        <p:txBody>
          <a:bodyPr/>
          <a:lstStyle>
            <a:lvl1pPr>
              <a:defRPr/>
            </a:lvl1pPr>
          </a:lstStyle>
          <a:p>
            <a:pPr>
              <a:defRPr/>
            </a:pPr>
            <a:endParaRPr lang="en-US" altLang="zh-CN"/>
          </a:p>
        </p:txBody>
      </p:sp>
      <p:sp>
        <p:nvSpPr>
          <p:cNvPr id="4" name="Date Placeholder 3">
            <a:extLst>
              <a:ext uri="{FF2B5EF4-FFF2-40B4-BE49-F238E27FC236}"/>
            </a:extLst>
          </p:cNvPr>
          <p:cNvSpPr>
            <a:spLocks noGrp="1"/>
          </p:cNvSpPr>
          <p:nvPr>
            <p:ph type="dt" sz="half" idx="11"/>
          </p:nvPr>
        </p:nvSpPr>
        <p:spPr/>
        <p:txBody>
          <a:bodyPr/>
          <a:lstStyle>
            <a:lvl1pPr>
              <a:defRPr/>
            </a:lvl1pPr>
          </a:lstStyle>
          <a:p>
            <a:pPr>
              <a:defRPr/>
            </a:pPr>
            <a:endParaRPr lang="en-US" altLang="zh-CN"/>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731A507D-4CDC-C646-B35E-0D69AB54AE11}" type="slidenum">
              <a:rPr lang="en-US" altLang="zh-CN"/>
              <a:pPr>
                <a:defRPr/>
              </a:pPr>
              <a:t>‹#›</a:t>
            </a:fld>
            <a:endParaRPr lang="en-US" altLang="zh-CN"/>
          </a:p>
        </p:txBody>
      </p:sp>
    </p:spTree>
    <p:extLst>
      <p:ext uri="{BB962C8B-B14F-4D97-AF65-F5344CB8AC3E}">
        <p14:creationId xmlns:p14="http://schemas.microsoft.com/office/powerpoint/2010/main" val="400162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5"/>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3" name="Date Placeholder 1">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4"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3">
            <a:extLst>
              <a:ext uri="{FF2B5EF4-FFF2-40B4-BE49-F238E27FC236}"/>
            </a:extLst>
          </p:cNvPr>
          <p:cNvSpPr>
            <a:spLocks noGrp="1"/>
          </p:cNvSpPr>
          <p:nvPr>
            <p:ph type="sldNum" sz="quarter" idx="12"/>
          </p:nvPr>
        </p:nvSpPr>
        <p:spPr/>
        <p:txBody>
          <a:bodyPr/>
          <a:lstStyle>
            <a:lvl1pPr>
              <a:defRPr smtClean="0"/>
            </a:lvl1pPr>
          </a:lstStyle>
          <a:p>
            <a:pPr>
              <a:defRPr/>
            </a:pPr>
            <a:fld id="{9489B86D-199D-8C49-B2A9-9AA812571F22}" type="slidenum">
              <a:rPr lang="en-US" altLang="zh-CN"/>
              <a:pPr>
                <a:defRPr/>
              </a:pPr>
              <a:t>‹#›</a:t>
            </a:fld>
            <a:endParaRPr lang="en-US" altLang="zh-CN"/>
          </a:p>
        </p:txBody>
      </p:sp>
    </p:spTree>
    <p:extLst>
      <p:ext uri="{BB962C8B-B14F-4D97-AF65-F5344CB8AC3E}">
        <p14:creationId xmlns:p14="http://schemas.microsoft.com/office/powerpoint/2010/main" val="368340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5" name="Group 10"/>
          <p:cNvGrpSpPr>
            <a:grpSpLocks/>
          </p:cNvGrpSpPr>
          <p:nvPr/>
        </p:nvGrpSpPr>
        <p:grpSpPr bwMode="auto">
          <a:xfrm>
            <a:off x="0" y="0"/>
            <a:ext cx="12192000" cy="6858000"/>
            <a:chOff x="0" y="0"/>
            <a:chExt cx="12192000" cy="6858000"/>
          </a:xfrm>
        </p:grpSpPr>
        <p:sp>
          <p:nvSpPr>
            <p:cNvPr id="6" name="Rectangle 11">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2">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7">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8">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extLst>
            </p:cNvPr>
            <p:cNvSpPr>
              <a:spLocks noChangeArrowheads="1"/>
            </p:cNvSpPr>
            <p:nvPr/>
          </p:nvSpPr>
          <p:spPr bwMode="auto">
            <a:xfrm rot="-5400000">
              <a:off x="2228850" y="2801938"/>
              <a:ext cx="6054725" cy="1254125"/>
            </a:xfrm>
            <a:custGeom>
              <a:avLst/>
              <a:gdLst>
                <a:gd name="T0" fmla="*/ 0 w 10000"/>
                <a:gd name="T1" fmla="*/ 0 h 8000"/>
                <a:gd name="T2" fmla="*/ 0 w 10000"/>
                <a:gd name="T3" fmla="*/ 7970 h 8000"/>
                <a:gd name="T4" fmla="*/ 10000 w 10000"/>
                <a:gd name="T5" fmla="*/ 8000 h 8000"/>
                <a:gd name="T6" fmla="*/ 10000 w 10000"/>
                <a:gd name="T7" fmla="*/ 7 h 8000"/>
                <a:gd name="T8" fmla="*/ 9773 w 10000"/>
                <a:gd name="T9" fmla="*/ 156 h 8000"/>
                <a:gd name="T10" fmla="*/ 9547 w 10000"/>
                <a:gd name="T11" fmla="*/ 298 h 8000"/>
                <a:gd name="T12" fmla="*/ 9320 w 10000"/>
                <a:gd name="T13" fmla="*/ 437 h 8000"/>
                <a:gd name="T14" fmla="*/ 9092 w 10000"/>
                <a:gd name="T15" fmla="*/ 556 h 8000"/>
                <a:gd name="T16" fmla="*/ 8865 w 10000"/>
                <a:gd name="T17" fmla="*/ 676 h 8000"/>
                <a:gd name="T18" fmla="*/ 8637 w 10000"/>
                <a:gd name="T19" fmla="*/ 788 h 8000"/>
                <a:gd name="T20" fmla="*/ 8412 w 10000"/>
                <a:gd name="T21" fmla="*/ 884 h 8000"/>
                <a:gd name="T22" fmla="*/ 8184 w 10000"/>
                <a:gd name="T23" fmla="*/ 975 h 8000"/>
                <a:gd name="T24" fmla="*/ 7957 w 10000"/>
                <a:gd name="T25" fmla="*/ 1058 h 8000"/>
                <a:gd name="T26" fmla="*/ 7734 w 10000"/>
                <a:gd name="T27" fmla="*/ 1130 h 8000"/>
                <a:gd name="T28" fmla="*/ 7508 w 10000"/>
                <a:gd name="T29" fmla="*/ 1202 h 8000"/>
                <a:gd name="T30" fmla="*/ 7285 w 10000"/>
                <a:gd name="T31" fmla="*/ 1262 h 8000"/>
                <a:gd name="T32" fmla="*/ 7062 w 10000"/>
                <a:gd name="T33" fmla="*/ 1309 h 8000"/>
                <a:gd name="T34" fmla="*/ 6840 w 10000"/>
                <a:gd name="T35" fmla="*/ 1358 h 8000"/>
                <a:gd name="T36" fmla="*/ 6620 w 10000"/>
                <a:gd name="T37" fmla="*/ 1399 h 8000"/>
                <a:gd name="T38" fmla="*/ 6402 w 10000"/>
                <a:gd name="T39" fmla="*/ 1428 h 8000"/>
                <a:gd name="T40" fmla="*/ 6184 w 10000"/>
                <a:gd name="T41" fmla="*/ 1453 h 8000"/>
                <a:gd name="T42" fmla="*/ 5968 w 10000"/>
                <a:gd name="T43" fmla="*/ 1477 h 8000"/>
                <a:gd name="T44" fmla="*/ 5755 w 10000"/>
                <a:gd name="T45" fmla="*/ 1488 h 8000"/>
                <a:gd name="T46" fmla="*/ 5542 w 10000"/>
                <a:gd name="T47" fmla="*/ 1500 h 8000"/>
                <a:gd name="T48" fmla="*/ 5332 w 10000"/>
                <a:gd name="T49" fmla="*/ 1506 h 8000"/>
                <a:gd name="T50" fmla="*/ 5124 w 10000"/>
                <a:gd name="T51" fmla="*/ 1500 h 8000"/>
                <a:gd name="T52" fmla="*/ 4918 w 10000"/>
                <a:gd name="T53" fmla="*/ 1500 h 8000"/>
                <a:gd name="T54" fmla="*/ 4714 w 10000"/>
                <a:gd name="T55" fmla="*/ 1488 h 8000"/>
                <a:gd name="T56" fmla="*/ 4514 w 10000"/>
                <a:gd name="T57" fmla="*/ 1470 h 8000"/>
                <a:gd name="T58" fmla="*/ 4316 w 10000"/>
                <a:gd name="T59" fmla="*/ 1453 h 8000"/>
                <a:gd name="T60" fmla="*/ 4122 w 10000"/>
                <a:gd name="T61" fmla="*/ 1434 h 8000"/>
                <a:gd name="T62" fmla="*/ 3929 w 10000"/>
                <a:gd name="T63" fmla="*/ 1405 h 8000"/>
                <a:gd name="T64" fmla="*/ 3739 w 10000"/>
                <a:gd name="T65" fmla="*/ 1374 h 8000"/>
                <a:gd name="T66" fmla="*/ 3553 w 10000"/>
                <a:gd name="T67" fmla="*/ 1346 h 8000"/>
                <a:gd name="T68" fmla="*/ 3190 w 10000"/>
                <a:gd name="T69" fmla="*/ 1267 h 8000"/>
                <a:gd name="T70" fmla="*/ 2842 w 10000"/>
                <a:gd name="T71" fmla="*/ 1183 h 8000"/>
                <a:gd name="T72" fmla="*/ 2508 w 10000"/>
                <a:gd name="T73" fmla="*/ 1095 h 8000"/>
                <a:gd name="T74" fmla="*/ 2192 w 10000"/>
                <a:gd name="T75" fmla="*/ 998 h 8000"/>
                <a:gd name="T76" fmla="*/ 1890 w 10000"/>
                <a:gd name="T77" fmla="*/ 897 h 8000"/>
                <a:gd name="T78" fmla="*/ 1610 w 10000"/>
                <a:gd name="T79" fmla="*/ 788 h 8000"/>
                <a:gd name="T80" fmla="*/ 1347 w 10000"/>
                <a:gd name="T81" fmla="*/ 681 h 8000"/>
                <a:gd name="T82" fmla="*/ 1105 w 10000"/>
                <a:gd name="T83" fmla="*/ 574 h 8000"/>
                <a:gd name="T84" fmla="*/ 883 w 10000"/>
                <a:gd name="T85" fmla="*/ 473 h 8000"/>
                <a:gd name="T86" fmla="*/ 686 w 10000"/>
                <a:gd name="T87" fmla="*/ 377 h 8000"/>
                <a:gd name="T88" fmla="*/ 508 w 10000"/>
                <a:gd name="T89" fmla="*/ 286 h 8000"/>
                <a:gd name="T90" fmla="*/ 358 w 10000"/>
                <a:gd name="T91" fmla="*/ 210 h 8000"/>
                <a:gd name="T92" fmla="*/ 232 w 10000"/>
                <a:gd name="T93" fmla="*/ 138 h 8000"/>
                <a:gd name="T94" fmla="*/ 59 w 10000"/>
                <a:gd name="T95" fmla="*/ 35 h 8000"/>
                <a:gd name="T96" fmla="*/ 0 w 10000"/>
                <a:gd name="T97"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4" name="Freeform 5">
              <a:extLst>
                <a:ext uri="{FF2B5EF4-FFF2-40B4-BE49-F238E27FC236}"/>
              </a:extLst>
            </p:cNvPr>
            <p:cNvSpPr>
              <a:spLocks noChangeArrowheads="1"/>
            </p:cNvSpPr>
            <p:nvPr/>
          </p:nvSpPr>
          <p:spPr bwMode="auto">
            <a:xfrm rot="-5677511">
              <a:off x="3140869" y="1826419"/>
              <a:ext cx="3298825" cy="439737"/>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5" name="Rectangle 7">
              <a:extLst>
                <a:ext uri="{FF2B5EF4-FFF2-40B4-BE49-F238E27FC236}"/>
              </a:extLst>
            </p:cNvPr>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7" name="Rectangle 14"/>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8" name="Date Placeholder 4">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19"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20" name="Slide Number Placeholder 6">
            <a:extLst>
              <a:ext uri="{FF2B5EF4-FFF2-40B4-BE49-F238E27FC236}"/>
            </a:extLst>
          </p:cNvPr>
          <p:cNvSpPr>
            <a:spLocks noGrp="1"/>
          </p:cNvSpPr>
          <p:nvPr>
            <p:ph type="sldNum" sz="quarter" idx="12"/>
          </p:nvPr>
        </p:nvSpPr>
        <p:spPr/>
        <p:txBody>
          <a:bodyPr/>
          <a:lstStyle>
            <a:lvl1pPr>
              <a:defRPr smtClean="0"/>
            </a:lvl1pPr>
          </a:lstStyle>
          <a:p>
            <a:pPr>
              <a:defRPr/>
            </a:pPr>
            <a:fld id="{F88FC34A-80BC-BF41-8D29-FE6D191E4CE1}" type="slidenum">
              <a:rPr lang="en-US" altLang="zh-CN"/>
              <a:pPr>
                <a:defRPr/>
              </a:pPr>
              <a:t>‹#›</a:t>
            </a:fld>
            <a:endParaRPr lang="en-US" altLang="zh-CN"/>
          </a:p>
        </p:txBody>
      </p:sp>
    </p:spTree>
    <p:extLst>
      <p:ext uri="{BB962C8B-B14F-4D97-AF65-F5344CB8AC3E}">
        <p14:creationId xmlns:p14="http://schemas.microsoft.com/office/powerpoint/2010/main" val="174807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5" name="Group 9"/>
          <p:cNvGrpSpPr>
            <a:grpSpLocks/>
          </p:cNvGrpSpPr>
          <p:nvPr/>
        </p:nvGrpSpPr>
        <p:grpSpPr bwMode="auto">
          <a:xfrm>
            <a:off x="0" y="0"/>
            <a:ext cx="12192000" cy="6858000"/>
            <a:chOff x="0" y="0"/>
            <a:chExt cx="12192000" cy="6858000"/>
          </a:xfrm>
        </p:grpSpPr>
        <p:sp>
          <p:nvSpPr>
            <p:cNvPr id="6" name="Rectangle 11">
              <a:extLst>
                <a:ext uri="{FF2B5EF4-FFF2-40B4-BE49-F238E27FC236}"/>
              </a:extLst>
            </p:cNvPr>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2">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7">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8">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extLst>
            </p:cNvPr>
            <p:cNvSpPr>
              <a:spLocks noChangeArrowheads="1"/>
            </p:cNvSpPr>
            <p:nvPr/>
          </p:nvSpPr>
          <p:spPr bwMode="auto">
            <a:xfrm rot="-5677511">
              <a:off x="4203700" y="1825625"/>
              <a:ext cx="3298825" cy="441325"/>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4" name="Freeform 5">
              <a:extLst>
                <a:ext uri="{FF2B5EF4-FFF2-40B4-BE49-F238E27FC236}"/>
              </a:extLst>
            </p:cNvPr>
            <p:cNvSpPr>
              <a:spLocks noChangeArrowheads="1"/>
            </p:cNvSpPr>
            <p:nvPr/>
          </p:nvSpPr>
          <p:spPr bwMode="auto">
            <a:xfrm rot="-5400000">
              <a:off x="3294856" y="2801145"/>
              <a:ext cx="6054725" cy="1255712"/>
            </a:xfrm>
            <a:custGeom>
              <a:avLst/>
              <a:gdLst>
                <a:gd name="T0" fmla="*/ 0 w 10000"/>
                <a:gd name="T1" fmla="*/ 0 h 8000"/>
                <a:gd name="T2" fmla="*/ 0 w 10000"/>
                <a:gd name="T3" fmla="*/ 7970 h 8000"/>
                <a:gd name="T4" fmla="*/ 10000 w 10000"/>
                <a:gd name="T5" fmla="*/ 8000 h 8000"/>
                <a:gd name="T6" fmla="*/ 10000 w 10000"/>
                <a:gd name="T7" fmla="*/ 7 h 8000"/>
                <a:gd name="T8" fmla="*/ 9773 w 10000"/>
                <a:gd name="T9" fmla="*/ 156 h 8000"/>
                <a:gd name="T10" fmla="*/ 9547 w 10000"/>
                <a:gd name="T11" fmla="*/ 298 h 8000"/>
                <a:gd name="T12" fmla="*/ 9320 w 10000"/>
                <a:gd name="T13" fmla="*/ 437 h 8000"/>
                <a:gd name="T14" fmla="*/ 9092 w 10000"/>
                <a:gd name="T15" fmla="*/ 556 h 8000"/>
                <a:gd name="T16" fmla="*/ 8865 w 10000"/>
                <a:gd name="T17" fmla="*/ 676 h 8000"/>
                <a:gd name="T18" fmla="*/ 8637 w 10000"/>
                <a:gd name="T19" fmla="*/ 788 h 8000"/>
                <a:gd name="T20" fmla="*/ 8412 w 10000"/>
                <a:gd name="T21" fmla="*/ 884 h 8000"/>
                <a:gd name="T22" fmla="*/ 8184 w 10000"/>
                <a:gd name="T23" fmla="*/ 975 h 8000"/>
                <a:gd name="T24" fmla="*/ 7957 w 10000"/>
                <a:gd name="T25" fmla="*/ 1058 h 8000"/>
                <a:gd name="T26" fmla="*/ 7734 w 10000"/>
                <a:gd name="T27" fmla="*/ 1130 h 8000"/>
                <a:gd name="T28" fmla="*/ 7508 w 10000"/>
                <a:gd name="T29" fmla="*/ 1202 h 8000"/>
                <a:gd name="T30" fmla="*/ 7285 w 10000"/>
                <a:gd name="T31" fmla="*/ 1262 h 8000"/>
                <a:gd name="T32" fmla="*/ 7062 w 10000"/>
                <a:gd name="T33" fmla="*/ 1309 h 8000"/>
                <a:gd name="T34" fmla="*/ 6840 w 10000"/>
                <a:gd name="T35" fmla="*/ 1358 h 8000"/>
                <a:gd name="T36" fmla="*/ 6620 w 10000"/>
                <a:gd name="T37" fmla="*/ 1399 h 8000"/>
                <a:gd name="T38" fmla="*/ 6402 w 10000"/>
                <a:gd name="T39" fmla="*/ 1428 h 8000"/>
                <a:gd name="T40" fmla="*/ 6184 w 10000"/>
                <a:gd name="T41" fmla="*/ 1453 h 8000"/>
                <a:gd name="T42" fmla="*/ 5968 w 10000"/>
                <a:gd name="T43" fmla="*/ 1477 h 8000"/>
                <a:gd name="T44" fmla="*/ 5755 w 10000"/>
                <a:gd name="T45" fmla="*/ 1488 h 8000"/>
                <a:gd name="T46" fmla="*/ 5542 w 10000"/>
                <a:gd name="T47" fmla="*/ 1500 h 8000"/>
                <a:gd name="T48" fmla="*/ 5332 w 10000"/>
                <a:gd name="T49" fmla="*/ 1506 h 8000"/>
                <a:gd name="T50" fmla="*/ 5124 w 10000"/>
                <a:gd name="T51" fmla="*/ 1500 h 8000"/>
                <a:gd name="T52" fmla="*/ 4918 w 10000"/>
                <a:gd name="T53" fmla="*/ 1500 h 8000"/>
                <a:gd name="T54" fmla="*/ 4714 w 10000"/>
                <a:gd name="T55" fmla="*/ 1488 h 8000"/>
                <a:gd name="T56" fmla="*/ 4514 w 10000"/>
                <a:gd name="T57" fmla="*/ 1470 h 8000"/>
                <a:gd name="T58" fmla="*/ 4316 w 10000"/>
                <a:gd name="T59" fmla="*/ 1453 h 8000"/>
                <a:gd name="T60" fmla="*/ 4122 w 10000"/>
                <a:gd name="T61" fmla="*/ 1434 h 8000"/>
                <a:gd name="T62" fmla="*/ 3929 w 10000"/>
                <a:gd name="T63" fmla="*/ 1405 h 8000"/>
                <a:gd name="T64" fmla="*/ 3739 w 10000"/>
                <a:gd name="T65" fmla="*/ 1374 h 8000"/>
                <a:gd name="T66" fmla="*/ 3553 w 10000"/>
                <a:gd name="T67" fmla="*/ 1346 h 8000"/>
                <a:gd name="T68" fmla="*/ 3190 w 10000"/>
                <a:gd name="T69" fmla="*/ 1267 h 8000"/>
                <a:gd name="T70" fmla="*/ 2842 w 10000"/>
                <a:gd name="T71" fmla="*/ 1183 h 8000"/>
                <a:gd name="T72" fmla="*/ 2508 w 10000"/>
                <a:gd name="T73" fmla="*/ 1095 h 8000"/>
                <a:gd name="T74" fmla="*/ 2192 w 10000"/>
                <a:gd name="T75" fmla="*/ 998 h 8000"/>
                <a:gd name="T76" fmla="*/ 1890 w 10000"/>
                <a:gd name="T77" fmla="*/ 897 h 8000"/>
                <a:gd name="T78" fmla="*/ 1610 w 10000"/>
                <a:gd name="T79" fmla="*/ 788 h 8000"/>
                <a:gd name="T80" fmla="*/ 1347 w 10000"/>
                <a:gd name="T81" fmla="*/ 681 h 8000"/>
                <a:gd name="T82" fmla="*/ 1105 w 10000"/>
                <a:gd name="T83" fmla="*/ 574 h 8000"/>
                <a:gd name="T84" fmla="*/ 883 w 10000"/>
                <a:gd name="T85" fmla="*/ 473 h 8000"/>
                <a:gd name="T86" fmla="*/ 686 w 10000"/>
                <a:gd name="T87" fmla="*/ 377 h 8000"/>
                <a:gd name="T88" fmla="*/ 508 w 10000"/>
                <a:gd name="T89" fmla="*/ 286 h 8000"/>
                <a:gd name="T90" fmla="*/ 358 w 10000"/>
                <a:gd name="T91" fmla="*/ 210 h 8000"/>
                <a:gd name="T92" fmla="*/ 232 w 10000"/>
                <a:gd name="T93" fmla="*/ 138 h 8000"/>
                <a:gd name="T94" fmla="*/ 59 w 10000"/>
                <a:gd name="T95" fmla="*/ 35 h 8000"/>
                <a:gd name="T96" fmla="*/ 0 w 10000"/>
                <a:gd name="T97" fmla="*/ 0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5" name="Rectangle 7">
              <a:extLst>
                <a:ext uri="{FF2B5EF4-FFF2-40B4-BE49-F238E27FC236}"/>
              </a:extLst>
            </p:cNvPr>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7" name="Rectangle 14"/>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编辑母版文本样式</a:t>
            </a:r>
          </a:p>
        </p:txBody>
      </p:sp>
      <p:sp>
        <p:nvSpPr>
          <p:cNvPr id="18" name="Date Placeholder 4">
            <a:extLst>
              <a:ext uri="{FF2B5EF4-FFF2-40B4-BE49-F238E27FC236}"/>
            </a:extLst>
          </p:cNvPr>
          <p:cNvSpPr>
            <a:spLocks noGrp="1"/>
          </p:cNvSpPr>
          <p:nvPr>
            <p:ph type="dt" sz="half" idx="10"/>
          </p:nvPr>
        </p:nvSpPr>
        <p:spPr/>
        <p:txBody>
          <a:bodyPr/>
          <a:lstStyle>
            <a:lvl1pPr>
              <a:defRPr/>
            </a:lvl1pPr>
          </a:lstStyle>
          <a:p>
            <a:pPr>
              <a:defRPr/>
            </a:pPr>
            <a:endParaRPr lang="en-US" altLang="zh-CN"/>
          </a:p>
        </p:txBody>
      </p:sp>
      <p:sp>
        <p:nvSpPr>
          <p:cNvPr id="19"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ltLang="zh-CN"/>
          </a:p>
        </p:txBody>
      </p:sp>
      <p:sp>
        <p:nvSpPr>
          <p:cNvPr id="20" name="Slide Number Placeholder 6">
            <a:extLst>
              <a:ext uri="{FF2B5EF4-FFF2-40B4-BE49-F238E27FC236}"/>
            </a:extLst>
          </p:cNvPr>
          <p:cNvSpPr>
            <a:spLocks noGrp="1"/>
          </p:cNvSpPr>
          <p:nvPr>
            <p:ph type="sldNum" sz="quarter" idx="12"/>
          </p:nvPr>
        </p:nvSpPr>
        <p:spPr/>
        <p:txBody>
          <a:bodyPr/>
          <a:lstStyle>
            <a:lvl1pPr>
              <a:defRPr smtClean="0"/>
            </a:lvl1pPr>
          </a:lstStyle>
          <a:p>
            <a:pPr>
              <a:defRPr/>
            </a:pPr>
            <a:fld id="{525C9802-CD90-1149-82C8-92698D2DDFA4}" type="slidenum">
              <a:rPr lang="en-US" altLang="zh-CN"/>
              <a:pPr>
                <a:defRPr/>
              </a:pPr>
              <a:t>‹#›</a:t>
            </a:fld>
            <a:endParaRPr lang="en-US" altLang="zh-CN"/>
          </a:p>
        </p:txBody>
      </p:sp>
    </p:spTree>
    <p:extLst>
      <p:ext uri="{BB962C8B-B14F-4D97-AF65-F5344CB8AC3E}">
        <p14:creationId xmlns:p14="http://schemas.microsoft.com/office/powerpoint/2010/main" val="376763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12192000" cy="6858000"/>
            <a:chOff x="0" y="0"/>
            <a:chExt cx="12192000" cy="6858000"/>
          </a:xfrm>
        </p:grpSpPr>
        <p:sp>
          <p:nvSpPr>
            <p:cNvPr id="15" name="Rectangle 14">
              <a:extLst>
                <a:ext uri="{FF2B5EF4-FFF2-40B4-BE49-F238E27FC236}"/>
              </a:extLst>
            </p:cNvPr>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a:extLst>
                <a:ext uri="{FF2B5EF4-FFF2-40B4-BE49-F238E27FC236}"/>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extLst>
            </p:cNvPr>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a:extLst>
                <a:ext uri="{FF2B5EF4-FFF2-40B4-BE49-F238E27FC236}"/>
              </a:extLst>
            </p:cNvPr>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extLst>
            </p:cNvPr>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4" name="Freeform 5">
              <a:extLst>
                <a:ext uri="{FF2B5EF4-FFF2-40B4-BE49-F238E27FC236}"/>
              </a:extLst>
            </p:cNvPr>
            <p:cNvSpPr>
              <a:spLocks noChangeArrowheads="1"/>
            </p:cNvSpPr>
            <p:nvPr/>
          </p:nvSpPr>
          <p:spPr bwMode="auto">
            <a:xfrm rot="-589932">
              <a:off x="8491538" y="1797050"/>
              <a:ext cx="3298825" cy="441325"/>
            </a:xfrm>
            <a:custGeom>
              <a:avLst/>
              <a:gdLst>
                <a:gd name="T0" fmla="*/ 85 w 10000"/>
                <a:gd name="T1" fmla="*/ 2532 h 5291"/>
                <a:gd name="T2" fmla="*/ 9958 w 10000"/>
                <a:gd name="T3" fmla="*/ 5291 h 5291"/>
                <a:gd name="T4" fmla="*/ 10000 w 10000"/>
                <a:gd name="T5" fmla="*/ 0 h 5291"/>
                <a:gd name="T6" fmla="*/ 9667 w 10000"/>
                <a:gd name="T7" fmla="*/ 204 h 5291"/>
                <a:gd name="T8" fmla="*/ 9334 w 10000"/>
                <a:gd name="T9" fmla="*/ 400 h 5291"/>
                <a:gd name="T10" fmla="*/ 9001 w 10000"/>
                <a:gd name="T11" fmla="*/ 590 h 5291"/>
                <a:gd name="T12" fmla="*/ 8667 w 10000"/>
                <a:gd name="T13" fmla="*/ 753 h 5291"/>
                <a:gd name="T14" fmla="*/ 8333 w 10000"/>
                <a:gd name="T15" fmla="*/ 917 h 5291"/>
                <a:gd name="T16" fmla="*/ 7999 w 10000"/>
                <a:gd name="T17" fmla="*/ 1071 h 5291"/>
                <a:gd name="T18" fmla="*/ 7669 w 10000"/>
                <a:gd name="T19" fmla="*/ 1202 h 5291"/>
                <a:gd name="T20" fmla="*/ 7333 w 10000"/>
                <a:gd name="T21" fmla="*/ 1325 h 5291"/>
                <a:gd name="T22" fmla="*/ 7000 w 10000"/>
                <a:gd name="T23" fmla="*/ 1440 h 5291"/>
                <a:gd name="T24" fmla="*/ 6673 w 10000"/>
                <a:gd name="T25" fmla="*/ 1538 h 5291"/>
                <a:gd name="T26" fmla="*/ 6340 w 10000"/>
                <a:gd name="T27" fmla="*/ 1636 h 5291"/>
                <a:gd name="T28" fmla="*/ 6013 w 10000"/>
                <a:gd name="T29" fmla="*/ 1719 h 5291"/>
                <a:gd name="T30" fmla="*/ 5686 w 10000"/>
                <a:gd name="T31" fmla="*/ 1784 h 5291"/>
                <a:gd name="T32" fmla="*/ 5359 w 10000"/>
                <a:gd name="T33" fmla="*/ 1850 h 5291"/>
                <a:gd name="T34" fmla="*/ 5036 w 10000"/>
                <a:gd name="T35" fmla="*/ 1906 h 5291"/>
                <a:gd name="T36" fmla="*/ 4717 w 10000"/>
                <a:gd name="T37" fmla="*/ 1948 h 5291"/>
                <a:gd name="T38" fmla="*/ 4396 w 10000"/>
                <a:gd name="T39" fmla="*/ 1980 h 5291"/>
                <a:gd name="T40" fmla="*/ 4079 w 10000"/>
                <a:gd name="T41" fmla="*/ 2013 h 5291"/>
                <a:gd name="T42" fmla="*/ 3766 w 10000"/>
                <a:gd name="T43" fmla="*/ 2029 h 5291"/>
                <a:gd name="T44" fmla="*/ 3454 w 10000"/>
                <a:gd name="T45" fmla="*/ 2046 h 5291"/>
                <a:gd name="T46" fmla="*/ 3145 w 10000"/>
                <a:gd name="T47" fmla="*/ 2053 h 5291"/>
                <a:gd name="T48" fmla="*/ 2839 w 10000"/>
                <a:gd name="T49" fmla="*/ 2046 h 5291"/>
                <a:gd name="T50" fmla="*/ 2537 w 10000"/>
                <a:gd name="T51" fmla="*/ 2046 h 5291"/>
                <a:gd name="T52" fmla="*/ 2238 w 10000"/>
                <a:gd name="T53" fmla="*/ 2029 h 5291"/>
                <a:gd name="T54" fmla="*/ 1943 w 10000"/>
                <a:gd name="T55" fmla="*/ 2004 h 5291"/>
                <a:gd name="T56" fmla="*/ 1653 w 10000"/>
                <a:gd name="T57" fmla="*/ 1980 h 5291"/>
                <a:gd name="T58" fmla="*/ 1368 w 10000"/>
                <a:gd name="T59" fmla="*/ 1955 h 5291"/>
                <a:gd name="T60" fmla="*/ 1085 w 10000"/>
                <a:gd name="T61" fmla="*/ 1915 h 5291"/>
                <a:gd name="T62" fmla="*/ 806 w 10000"/>
                <a:gd name="T63" fmla="*/ 1873 h 5291"/>
                <a:gd name="T64" fmla="*/ 533 w 10000"/>
                <a:gd name="T65" fmla="*/ 1833 h 5291"/>
                <a:gd name="T66" fmla="*/ 0 w 10000"/>
                <a:gd name="T67" fmla="*/ 1726 h 5291"/>
                <a:gd name="T68" fmla="*/ 85 w 10000"/>
                <a:gd name="T69"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035" name="Freeform 5">
              <a:extLst>
                <a:ext uri="{FF2B5EF4-FFF2-40B4-BE49-F238E27FC236}"/>
              </a:extLst>
            </p:cNvPr>
            <p:cNvSpPr>
              <a:spLocks noChangeArrowheads="1"/>
            </p:cNvSpPr>
            <p:nvPr/>
          </p:nvSpPr>
          <p:spPr bwMode="auto">
            <a:xfrm>
              <a:off x="458788" y="1866900"/>
              <a:ext cx="11277600" cy="4533900"/>
            </a:xfrm>
            <a:custGeom>
              <a:avLst/>
              <a:gdLst>
                <a:gd name="T0" fmla="*/ 0 w 7104"/>
                <a:gd name="T1" fmla="*/ 0 h 2856"/>
                <a:gd name="T2" fmla="*/ 0 w 7104"/>
                <a:gd name="T3" fmla="*/ 2856 h 2856"/>
                <a:gd name="T4" fmla="*/ 7104 w 7104"/>
                <a:gd name="T5" fmla="*/ 2856 h 2856"/>
                <a:gd name="T6" fmla="*/ 7104 w 7104"/>
                <a:gd name="T7" fmla="*/ 1 h 2856"/>
                <a:gd name="T8" fmla="*/ 6943 w 7104"/>
                <a:gd name="T9" fmla="*/ 26 h 2856"/>
                <a:gd name="T10" fmla="*/ 6782 w 7104"/>
                <a:gd name="T11" fmla="*/ 50 h 2856"/>
                <a:gd name="T12" fmla="*/ 6621 w 7104"/>
                <a:gd name="T13" fmla="*/ 73 h 2856"/>
                <a:gd name="T14" fmla="*/ 6459 w 7104"/>
                <a:gd name="T15" fmla="*/ 93 h 2856"/>
                <a:gd name="T16" fmla="*/ 6298 w 7104"/>
                <a:gd name="T17" fmla="*/ 113 h 2856"/>
                <a:gd name="T18" fmla="*/ 6136 w 7104"/>
                <a:gd name="T19" fmla="*/ 132 h 2856"/>
                <a:gd name="T20" fmla="*/ 5976 w 7104"/>
                <a:gd name="T21" fmla="*/ 148 h 2856"/>
                <a:gd name="T22" fmla="*/ 5814 w 7104"/>
                <a:gd name="T23" fmla="*/ 163 h 2856"/>
                <a:gd name="T24" fmla="*/ 5653 w 7104"/>
                <a:gd name="T25" fmla="*/ 177 h 2856"/>
                <a:gd name="T26" fmla="*/ 5494 w 7104"/>
                <a:gd name="T27" fmla="*/ 189 h 2856"/>
                <a:gd name="T28" fmla="*/ 5334 w 7104"/>
                <a:gd name="T29" fmla="*/ 201 h 2856"/>
                <a:gd name="T30" fmla="*/ 5175 w 7104"/>
                <a:gd name="T31" fmla="*/ 211 h 2856"/>
                <a:gd name="T32" fmla="*/ 5017 w 7104"/>
                <a:gd name="T33" fmla="*/ 219 h 2856"/>
                <a:gd name="T34" fmla="*/ 4859 w 7104"/>
                <a:gd name="T35" fmla="*/ 227 h 2856"/>
                <a:gd name="T36" fmla="*/ 4703 w 7104"/>
                <a:gd name="T37" fmla="*/ 234 h 2856"/>
                <a:gd name="T38" fmla="*/ 4548 w 7104"/>
                <a:gd name="T39" fmla="*/ 239 h 2856"/>
                <a:gd name="T40" fmla="*/ 4393 w 7104"/>
                <a:gd name="T41" fmla="*/ 243 h 2856"/>
                <a:gd name="T42" fmla="*/ 4240 w 7104"/>
                <a:gd name="T43" fmla="*/ 247 h 2856"/>
                <a:gd name="T44" fmla="*/ 4088 w 7104"/>
                <a:gd name="T45" fmla="*/ 249 h 2856"/>
                <a:gd name="T46" fmla="*/ 3937 w 7104"/>
                <a:gd name="T47" fmla="*/ 251 h 2856"/>
                <a:gd name="T48" fmla="*/ 3788 w 7104"/>
                <a:gd name="T49" fmla="*/ 252 h 2856"/>
                <a:gd name="T50" fmla="*/ 3640 w 7104"/>
                <a:gd name="T51" fmla="*/ 251 h 2856"/>
                <a:gd name="T52" fmla="*/ 3494 w 7104"/>
                <a:gd name="T53" fmla="*/ 251 h 2856"/>
                <a:gd name="T54" fmla="*/ 3349 w 7104"/>
                <a:gd name="T55" fmla="*/ 249 h 2856"/>
                <a:gd name="T56" fmla="*/ 3207 w 7104"/>
                <a:gd name="T57" fmla="*/ 246 h 2856"/>
                <a:gd name="T58" fmla="*/ 3066 w 7104"/>
                <a:gd name="T59" fmla="*/ 243 h 2856"/>
                <a:gd name="T60" fmla="*/ 2928 w 7104"/>
                <a:gd name="T61" fmla="*/ 240 h 2856"/>
                <a:gd name="T62" fmla="*/ 2791 w 7104"/>
                <a:gd name="T63" fmla="*/ 235 h 2856"/>
                <a:gd name="T64" fmla="*/ 2656 w 7104"/>
                <a:gd name="T65" fmla="*/ 230 h 2856"/>
                <a:gd name="T66" fmla="*/ 2524 w 7104"/>
                <a:gd name="T67" fmla="*/ 225 h 2856"/>
                <a:gd name="T68" fmla="*/ 2266 w 7104"/>
                <a:gd name="T69" fmla="*/ 212 h 2856"/>
                <a:gd name="T70" fmla="*/ 2019 w 7104"/>
                <a:gd name="T71" fmla="*/ 198 h 2856"/>
                <a:gd name="T72" fmla="*/ 1782 w 7104"/>
                <a:gd name="T73" fmla="*/ 183 h 2856"/>
                <a:gd name="T74" fmla="*/ 1557 w 7104"/>
                <a:gd name="T75" fmla="*/ 167 h 2856"/>
                <a:gd name="T76" fmla="*/ 1343 w 7104"/>
                <a:gd name="T77" fmla="*/ 150 h 2856"/>
                <a:gd name="T78" fmla="*/ 1144 w 7104"/>
                <a:gd name="T79" fmla="*/ 132 h 2856"/>
                <a:gd name="T80" fmla="*/ 957 w 7104"/>
                <a:gd name="T81" fmla="*/ 114 h 2856"/>
                <a:gd name="T82" fmla="*/ 785 w 7104"/>
                <a:gd name="T83" fmla="*/ 96 h 2856"/>
                <a:gd name="T84" fmla="*/ 627 w 7104"/>
                <a:gd name="T85" fmla="*/ 79 h 2856"/>
                <a:gd name="T86" fmla="*/ 487 w 7104"/>
                <a:gd name="T87" fmla="*/ 63 h 2856"/>
                <a:gd name="T88" fmla="*/ 361 w 7104"/>
                <a:gd name="T89" fmla="*/ 48 h 2856"/>
                <a:gd name="T90" fmla="*/ 254 w 7104"/>
                <a:gd name="T91" fmla="*/ 35 h 2856"/>
                <a:gd name="T92" fmla="*/ 165 w 7104"/>
                <a:gd name="T93" fmla="*/ 23 h 2856"/>
                <a:gd name="T94" fmla="*/ 42 w 7104"/>
                <a:gd name="T95" fmla="*/ 6 h 2856"/>
                <a:gd name="T96" fmla="*/ 0 w 7104"/>
                <a:gd name="T97" fmla="*/ 0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sp>
          <p:nvSpPr>
            <p:cNvPr id="1036" name="Freeform 5">
              <a:extLst>
                <a:ext uri="{FF2B5EF4-FFF2-40B4-BE49-F238E27FC236}"/>
              </a:extLst>
            </p:cNvPr>
            <p:cNvSpPr>
              <a:spLocks noEditPoints="1" noChangeArrowheads="1"/>
            </p:cNvSpPr>
            <p:nvPr/>
          </p:nvSpPr>
          <p:spPr bwMode="auto">
            <a:xfrm>
              <a:off x="0" y="1588"/>
              <a:ext cx="12192000" cy="6856412"/>
            </a:xfrm>
            <a:custGeom>
              <a:avLst/>
              <a:gdLst>
                <a:gd name="T0" fmla="*/ 0 w 15356"/>
                <a:gd name="T1" fmla="*/ 0 h 8638"/>
                <a:gd name="T2" fmla="*/ 0 w 15356"/>
                <a:gd name="T3" fmla="*/ 8638 h 8638"/>
                <a:gd name="T4" fmla="*/ 15356 w 15356"/>
                <a:gd name="T5" fmla="*/ 8638 h 8638"/>
                <a:gd name="T6" fmla="*/ 15356 w 15356"/>
                <a:gd name="T7" fmla="*/ 0 h 8638"/>
                <a:gd name="T8" fmla="*/ 0 w 15356"/>
                <a:gd name="T9" fmla="*/ 0 h 8638"/>
                <a:gd name="T10" fmla="*/ 14748 w 15356"/>
                <a:gd name="T11" fmla="*/ 8038 h 8638"/>
                <a:gd name="T12" fmla="*/ 600 w 15356"/>
                <a:gd name="T13" fmla="*/ 8038 h 8638"/>
                <a:gd name="T14" fmla="*/ 600 w 15356"/>
                <a:gd name="T15" fmla="*/ 592 h 8638"/>
                <a:gd name="T16" fmla="*/ 14748 w 15356"/>
                <a:gd name="T17" fmla="*/ 592 h 8638"/>
                <a:gd name="T18" fmla="*/ 14748 w 15356"/>
                <a:gd name="T19" fmla="*/ 8038 h 8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vl6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6pPr>
              <a:lvl7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7pPr>
              <a:lvl8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8pPr>
              <a:lvl9pPr defTabSz="457200" fontAlgn="base">
                <a:spcBef>
                  <a:spcPct val="0"/>
                </a:spcBef>
                <a:spcAft>
                  <a:spcPct val="0"/>
                </a:spcAft>
                <a:buFont typeface="Arial" panose="020B0604020202020204" pitchFamily="34" charset="0"/>
                <a:defRPr>
                  <a:solidFill>
                    <a:schemeClr val="tx1"/>
                  </a:solidFill>
                  <a:latin typeface="Century Gothic" panose="020B0502020202020204" pitchFamily="34" charset="0"/>
                </a:defRPr>
              </a:lvl9pPr>
            </a:lstStyle>
            <a:p>
              <a:pPr eaLnBrk="1" hangingPunct="1">
                <a:buFont typeface="Arial" panose="020B0604020202020204" pitchFamily="34" charset="0"/>
                <a:buNone/>
                <a:defRPr/>
              </a:pPr>
              <a:endParaRPr lang="zh-CN" altLang="en-US">
                <a:ea typeface="+mn-ea"/>
                <a:cs typeface="+mn-cs"/>
              </a:endParaRPr>
            </a:p>
          </p:txBody>
        </p:sp>
      </p:grpSp>
      <p:sp>
        <p:nvSpPr>
          <p:cNvPr id="1027" name="Title Placeholder 1"/>
          <p:cNvSpPr>
            <a:spLocks noGrp="1" noChangeArrowheads="1"/>
          </p:cNvSpPr>
          <p:nvPr>
            <p:ph type="title" idx="4294967295"/>
          </p:nvPr>
        </p:nvSpPr>
        <p:spPr bwMode="auto">
          <a:xfrm>
            <a:off x="1155700" y="947738"/>
            <a:ext cx="876141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Text Placeholder 2"/>
          <p:cNvSpPr>
            <a:spLocks noGrp="1" noChangeArrowheads="1"/>
          </p:cNvSpPr>
          <p:nvPr>
            <p:ph type="body" idx="4294967295"/>
          </p:nvPr>
        </p:nvSpPr>
        <p:spPr bwMode="auto">
          <a:xfrm>
            <a:off x="1155700" y="2603500"/>
            <a:ext cx="8761413"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Footer Placeholder 4">
            <a:extLst>
              <a:ext uri="{FF2B5EF4-FFF2-40B4-BE49-F238E27FC236}"/>
            </a:extLst>
          </p:cNvPr>
          <p:cNvSpPr>
            <a:spLocks noGrp="1"/>
          </p:cNvSpPr>
          <p:nvPr>
            <p:ph type="ftr" sz="quarter" idx="3"/>
          </p:nvPr>
        </p:nvSpPr>
        <p:spPr>
          <a:xfrm>
            <a:off x="560388" y="6391275"/>
            <a:ext cx="3860800" cy="304800"/>
          </a:xfrm>
          <a:prstGeom prst="rect">
            <a:avLst/>
          </a:prstGeom>
        </p:spPr>
        <p:txBody>
          <a:bodyPr vert="horz" wrap="square" lIns="91440" tIns="45720" rIns="91440" bIns="45720" numCol="1" anchor="ctr" anchorCtr="0" compatLnSpc="1"/>
          <a:lstStyle>
            <a:lvl1pPr eaLnBrk="1" hangingPunct="1">
              <a:buFontTx/>
              <a:buNone/>
              <a:defRPr sz="1000" b="1">
                <a:solidFill>
                  <a:schemeClr val="accent1"/>
                </a:solidFill>
                <a:latin typeface="Century Gothic" panose="020B0502020202020204" pitchFamily="34" charset="0"/>
                <a:ea typeface="+mn-ea"/>
                <a:cs typeface="+mn-cs"/>
              </a:defRPr>
            </a:lvl1pPr>
          </a:lstStyle>
          <a:p>
            <a:pPr>
              <a:defRPr/>
            </a:pPr>
            <a:endParaRPr lang="en-US" altLang="zh-CN"/>
          </a:p>
        </p:txBody>
      </p:sp>
      <p:sp>
        <p:nvSpPr>
          <p:cNvPr id="4" name="Date Placeholder 3">
            <a:extLst>
              <a:ext uri="{FF2B5EF4-FFF2-40B4-BE49-F238E27FC236}"/>
            </a:extLst>
          </p:cNvPr>
          <p:cNvSpPr>
            <a:spLocks noGrp="1"/>
          </p:cNvSpPr>
          <p:nvPr>
            <p:ph type="dt" sz="half" idx="2"/>
          </p:nvPr>
        </p:nvSpPr>
        <p:spPr>
          <a:xfrm>
            <a:off x="10650538" y="6394450"/>
            <a:ext cx="990600" cy="304800"/>
          </a:xfrm>
          <a:prstGeom prst="rect">
            <a:avLst/>
          </a:prstGeom>
        </p:spPr>
        <p:txBody>
          <a:bodyPr vert="horz" wrap="square" lIns="91440" tIns="45720" rIns="91440" bIns="45720" numCol="1" anchor="ctr" anchorCtr="0" compatLnSpc="1"/>
          <a:lstStyle>
            <a:lvl1pPr algn="r" eaLnBrk="1" hangingPunct="1">
              <a:buFontTx/>
              <a:buNone/>
              <a:defRPr sz="1000" b="1">
                <a:solidFill>
                  <a:schemeClr val="accent1"/>
                </a:solidFill>
                <a:latin typeface="Century Gothic" panose="020B0502020202020204" pitchFamily="34" charset="0"/>
                <a:ea typeface="+mn-ea"/>
                <a:cs typeface="+mn-cs"/>
              </a:defRPr>
            </a:lvl1pPr>
          </a:lstStyle>
          <a:p>
            <a:pPr>
              <a:defRPr/>
            </a:pPr>
            <a:endParaRPr lang="en-US" altLang="zh-CN"/>
          </a:p>
        </p:txBody>
      </p:sp>
      <p:sp>
        <p:nvSpPr>
          <p:cNvPr id="20" name="Rectangle 19"/>
          <p:cNvSpPr>
            <a:spLocks noChangeArrowheads="1"/>
          </p:cNvSpPr>
          <p:nvPr/>
        </p:nvSpPr>
        <p:spPr bwMode="auto">
          <a:xfrm>
            <a:off x="10444163" y="0"/>
            <a:ext cx="685800" cy="1143000"/>
          </a:xfrm>
          <a:prstGeom prst="rect">
            <a:avLst/>
          </a:prstGeom>
          <a:solidFill>
            <a:schemeClr val="accent1"/>
          </a:solidFill>
          <a:ln>
            <a:noFill/>
          </a:ln>
          <a:effectLst>
            <a:outerShdw blurRad="38100" dist="26940" dir="5400000" rotWithShape="0">
              <a:srgbClr val="000000">
                <a:alpha val="45000"/>
              </a:srgbClr>
            </a:outerShdw>
          </a:effectLst>
          <a:extLst>
            <a:ext uri="{91240B29-F687-4f45-9708-019B960494DF}">
              <a14:hiddenLine xmlns="" xmlns:a14="http://schemas.microsoft.com/office/drawing/2010/main" w="9525" cap="rnd">
                <a:solidFill>
                  <a:srgbClr val="000000"/>
                </a:solidFill>
                <a:miter lim="800000"/>
                <a:headEnd/>
                <a:tailEnd/>
              </a14:hiddenLine>
            </a:ext>
          </a:extLst>
        </p:spPr>
        <p:txBody>
          <a:bodyPr/>
          <a:lstStyle/>
          <a:p>
            <a:pPr>
              <a:defRPr/>
            </a:pPr>
            <a:endParaRPr lang="zh-CN" altLang="en-US">
              <a:cs typeface="+mn-cs"/>
            </a:endParaRPr>
          </a:p>
        </p:txBody>
      </p:sp>
      <p:sp>
        <p:nvSpPr>
          <p:cNvPr id="6" name="Slide Number Placeholder 5">
            <a:extLst>
              <a:ext uri="{FF2B5EF4-FFF2-40B4-BE49-F238E27FC236}"/>
            </a:extLst>
          </p:cNvPr>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cs typeface="宋体" charset="0"/>
              </a:defRPr>
            </a:lvl1pPr>
          </a:lstStyle>
          <a:p>
            <a:pPr>
              <a:defRPr/>
            </a:pPr>
            <a:fld id="{8D95F162-1FA4-4D4C-92F1-DCC1006BAA4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3" r:id="rId1"/>
    <p:sldLayoutId id="2147483858" r:id="rId2"/>
    <p:sldLayoutId id="2147483864" r:id="rId3"/>
    <p:sldLayoutId id="2147483859" r:id="rId4"/>
    <p:sldLayoutId id="2147483860" r:id="rId5"/>
    <p:sldLayoutId id="2147483861"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62" r:id="rId16"/>
    <p:sldLayoutId id="2147483874" r:id="rId17"/>
  </p:sldLayoutIdLst>
  <p:txStyles>
    <p:titleStyle>
      <a:lvl1pPr algn="l" defTabSz="457200" rtl="0" eaLnBrk="0" fontAlgn="base" hangingPunct="0">
        <a:spcBef>
          <a:spcPct val="0"/>
        </a:spcBef>
        <a:spcAft>
          <a:spcPct val="0"/>
        </a:spcAft>
        <a:defRPr kumimoji="1" sz="3600" kern="1200">
          <a:solidFill>
            <a:schemeClr val="bg2"/>
          </a:solidFill>
          <a:latin typeface="+mj-lt"/>
          <a:ea typeface="宋体" charset="0"/>
          <a:cs typeface="宋体" charset="0"/>
        </a:defRPr>
      </a:lvl1pPr>
      <a:lvl2pPr algn="l" defTabSz="457200" rtl="0" eaLnBrk="0" fontAlgn="base" hangingPunct="0">
        <a:spcBef>
          <a:spcPct val="0"/>
        </a:spcBef>
        <a:spcAft>
          <a:spcPct val="0"/>
        </a:spcAft>
        <a:defRPr kumimoji="1" sz="3600">
          <a:solidFill>
            <a:schemeClr val="bg2"/>
          </a:solidFill>
          <a:latin typeface="Century Gothic" panose="020B0502020202020204" pitchFamily="34" charset="0"/>
          <a:ea typeface="宋体" charset="0"/>
          <a:cs typeface="宋体" charset="0"/>
        </a:defRPr>
      </a:lvl2pPr>
      <a:lvl3pPr algn="l" defTabSz="457200" rtl="0" eaLnBrk="0" fontAlgn="base" hangingPunct="0">
        <a:spcBef>
          <a:spcPct val="0"/>
        </a:spcBef>
        <a:spcAft>
          <a:spcPct val="0"/>
        </a:spcAft>
        <a:defRPr kumimoji="1" sz="3600">
          <a:solidFill>
            <a:schemeClr val="bg2"/>
          </a:solidFill>
          <a:latin typeface="Century Gothic" panose="020B0502020202020204" pitchFamily="34" charset="0"/>
          <a:ea typeface="宋体" charset="0"/>
          <a:cs typeface="宋体" charset="0"/>
        </a:defRPr>
      </a:lvl3pPr>
      <a:lvl4pPr algn="l" defTabSz="457200" rtl="0" eaLnBrk="0" fontAlgn="base" hangingPunct="0">
        <a:spcBef>
          <a:spcPct val="0"/>
        </a:spcBef>
        <a:spcAft>
          <a:spcPct val="0"/>
        </a:spcAft>
        <a:defRPr kumimoji="1" sz="3600">
          <a:solidFill>
            <a:schemeClr val="bg2"/>
          </a:solidFill>
          <a:latin typeface="Century Gothic" panose="020B0502020202020204" pitchFamily="34" charset="0"/>
          <a:ea typeface="宋体" charset="0"/>
          <a:cs typeface="宋体" charset="0"/>
        </a:defRPr>
      </a:lvl4pPr>
      <a:lvl5pPr algn="l" defTabSz="457200" rtl="0" eaLnBrk="0" fontAlgn="base" hangingPunct="0">
        <a:spcBef>
          <a:spcPct val="0"/>
        </a:spcBef>
        <a:spcAft>
          <a:spcPct val="0"/>
        </a:spcAft>
        <a:defRPr kumimoji="1" sz="3600">
          <a:solidFill>
            <a:schemeClr val="bg2"/>
          </a:solidFill>
          <a:latin typeface="Century Gothic" panose="020B0502020202020204" pitchFamily="34" charset="0"/>
          <a:ea typeface="宋体" charset="0"/>
          <a:cs typeface="宋体"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charset="0"/>
        <a:buChar char=""/>
        <a:defRPr kumimoji="1" sz="3200" kern="1200">
          <a:solidFill>
            <a:srgbClr val="404040"/>
          </a:solidFill>
          <a:latin typeface="+mn-lt"/>
          <a:ea typeface="宋体" charset="0"/>
          <a:cs typeface="宋体" charset="0"/>
        </a:defRPr>
      </a:lvl1pPr>
      <a:lvl2pPr marL="742950" indent="-285750" algn="l" defTabSz="457200" rtl="0" eaLnBrk="0" fontAlgn="base" hangingPunct="0">
        <a:spcBef>
          <a:spcPts val="1000"/>
        </a:spcBef>
        <a:spcAft>
          <a:spcPct val="0"/>
        </a:spcAft>
        <a:buClr>
          <a:schemeClr val="accent1"/>
        </a:buClr>
        <a:buSzPct val="80000"/>
        <a:buFont typeface="Wingdings 3" charset="0"/>
        <a:buChar char=""/>
        <a:defRPr kumimoji="1" sz="1600" kern="1200">
          <a:solidFill>
            <a:srgbClr val="404040"/>
          </a:solidFill>
          <a:latin typeface="+mn-lt"/>
          <a:ea typeface="宋体" charset="0"/>
          <a:cs typeface="+mn-cs"/>
        </a:defRPr>
      </a:lvl2pPr>
      <a:lvl3pPr marL="1143000" indent="-228600" algn="l" defTabSz="457200" rtl="0" eaLnBrk="0" fontAlgn="base" hangingPunct="0">
        <a:spcBef>
          <a:spcPts val="1000"/>
        </a:spcBef>
        <a:spcAft>
          <a:spcPct val="0"/>
        </a:spcAft>
        <a:buClr>
          <a:schemeClr val="accent1"/>
        </a:buClr>
        <a:buSzPct val="80000"/>
        <a:buFont typeface="Wingdings 3" charset="0"/>
        <a:buChar char=""/>
        <a:defRPr kumimoji="1" sz="1400" kern="1200">
          <a:solidFill>
            <a:srgbClr val="404040"/>
          </a:solidFill>
          <a:latin typeface="+mn-lt"/>
          <a:ea typeface="宋体" charset="0"/>
          <a:cs typeface="+mn-cs"/>
        </a:defRPr>
      </a:lvl3pPr>
      <a:lvl4pPr marL="1600200" indent="-228600" algn="l" defTabSz="457200" rtl="0" eaLnBrk="0" fontAlgn="base" hangingPunct="0">
        <a:spcBef>
          <a:spcPts val="1000"/>
        </a:spcBef>
        <a:spcAft>
          <a:spcPct val="0"/>
        </a:spcAft>
        <a:buClr>
          <a:schemeClr val="accent1"/>
        </a:buClr>
        <a:buSzPct val="80000"/>
        <a:buFont typeface="Wingdings 3" charset="0"/>
        <a:buChar char=""/>
        <a:defRPr kumimoji="1" sz="1200" kern="1200">
          <a:solidFill>
            <a:srgbClr val="404040"/>
          </a:solidFill>
          <a:latin typeface="+mn-lt"/>
          <a:ea typeface="宋体" charset="0"/>
          <a:cs typeface="+mn-cs"/>
        </a:defRPr>
      </a:lvl4pPr>
      <a:lvl5pPr marL="2057400" indent="-228600" algn="l" defTabSz="457200" rtl="0" eaLnBrk="0" fontAlgn="base" hangingPunct="0">
        <a:spcBef>
          <a:spcPts val="1000"/>
        </a:spcBef>
        <a:spcAft>
          <a:spcPct val="0"/>
        </a:spcAft>
        <a:buClr>
          <a:schemeClr val="accent1"/>
        </a:buClr>
        <a:buSzPct val="80000"/>
        <a:buFont typeface="Wingdings 3" charset="0"/>
        <a:buChar char=""/>
        <a:defRPr kumimoji="1" sz="1200" kern="1200">
          <a:solidFill>
            <a:srgbClr val="404040"/>
          </a:solidFill>
          <a:latin typeface="+mn-lt"/>
          <a:ea typeface="宋体" charset="0"/>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noChangeArrowheads="1"/>
          </p:cNvSpPr>
          <p:nvPr>
            <p:ph type="ctrTitle"/>
          </p:nvPr>
        </p:nvSpPr>
        <p:spPr>
          <a:xfrm>
            <a:off x="719137" y="1543731"/>
            <a:ext cx="10167144" cy="2284412"/>
          </a:xfrm>
        </p:spPr>
        <p:txBody>
          <a:bodyPr/>
          <a:lstStyle/>
          <a:p>
            <a:pPr algn="ctr" eaLnBrk="1" hangingPunct="1"/>
            <a:r>
              <a:rPr kumimoji="0" lang="zh-CN" altLang="en-US" sz="3200" dirty="0" smtClean="0">
                <a:solidFill>
                  <a:srgbClr val="FFFF00"/>
                </a:solidFill>
                <a:latin typeface="Times New Roman" charset="0"/>
              </a:rPr>
              <a:t>从“非己而己”到“相待而成”的“是一是二图”</a:t>
            </a:r>
            <a:r>
              <a:rPr kumimoji="0" lang="en-US" altLang="zh-CN" sz="3200" dirty="0" smtClean="0">
                <a:solidFill>
                  <a:srgbClr val="FFFF00"/>
                </a:solidFill>
                <a:latin typeface="Times New Roman" charset="0"/>
              </a:rPr>
              <a:t/>
            </a:r>
            <a:br>
              <a:rPr kumimoji="0" lang="en-US" altLang="zh-CN" sz="3200" dirty="0" smtClean="0">
                <a:solidFill>
                  <a:srgbClr val="FFFF00"/>
                </a:solidFill>
                <a:latin typeface="Times New Roman" charset="0"/>
              </a:rPr>
            </a:br>
            <a:r>
              <a:rPr kumimoji="0" lang="en-US" altLang="zh-CN" sz="3200" dirty="0" smtClean="0">
                <a:solidFill>
                  <a:srgbClr val="FFFF00"/>
                </a:solidFill>
                <a:latin typeface="Times New Roman" charset="0"/>
              </a:rPr>
              <a:t>           </a:t>
            </a:r>
            <a:r>
              <a:rPr kumimoji="0" lang="en-US" altLang="zh-CN" sz="2400" dirty="0" smtClean="0">
                <a:solidFill>
                  <a:srgbClr val="FFFF00"/>
                </a:solidFill>
                <a:latin typeface="Times New Roman" charset="0"/>
              </a:rPr>
              <a:t>——</a:t>
            </a:r>
            <a:r>
              <a:rPr kumimoji="0" lang="en-US" altLang="zh-CN" sz="2400" dirty="0">
                <a:solidFill>
                  <a:srgbClr val="FFFF00"/>
                </a:solidFill>
                <a:latin typeface="Times New Roman" charset="0"/>
              </a:rPr>
              <a:t>two natures in one person, </a:t>
            </a:r>
            <a:r>
              <a:rPr kumimoji="0" lang="en-US" altLang="zh-CN" sz="2400" dirty="0" smtClean="0">
                <a:solidFill>
                  <a:srgbClr val="FFFF00"/>
                </a:solidFill>
                <a:latin typeface="Times New Roman" charset="0"/>
              </a:rPr>
              <a:t>ambivalence, polarity &amp; reciprocity</a:t>
            </a:r>
            <a:r>
              <a:rPr kumimoji="0" lang="en-US" altLang="zh-CN" sz="2400" dirty="0">
                <a:latin typeface="宋体" charset="0"/>
              </a:rPr>
              <a:t/>
            </a:r>
            <a:br>
              <a:rPr kumimoji="0" lang="en-US" altLang="zh-CN" sz="2400" dirty="0">
                <a:latin typeface="宋体" charset="0"/>
              </a:rPr>
            </a:br>
            <a:r>
              <a:rPr kumimoji="0" lang="zh-CN" altLang="en-US" sz="2400" dirty="0">
                <a:latin typeface="宋体" charset="0"/>
              </a:rPr>
              <a:t> </a:t>
            </a:r>
            <a:endParaRPr kumimoji="0" lang="zh-CN" altLang="en-US" sz="2400" dirty="0">
              <a:solidFill>
                <a:srgbClr val="FFFF00"/>
              </a:solidFill>
              <a:latin typeface="宋体" charset="0"/>
            </a:endParaRPr>
          </a:p>
        </p:txBody>
      </p:sp>
      <p:sp>
        <p:nvSpPr>
          <p:cNvPr id="20482" name="副标题 2"/>
          <p:cNvSpPr>
            <a:spLocks noGrp="1"/>
          </p:cNvSpPr>
          <p:nvPr>
            <p:ph type="subTitle" idx="1"/>
          </p:nvPr>
        </p:nvSpPr>
        <p:spPr>
          <a:xfrm>
            <a:off x="2227263" y="4102100"/>
            <a:ext cx="6991350" cy="1212850"/>
          </a:xfrm>
        </p:spPr>
        <p:txBody>
          <a:bodyPr/>
          <a:lstStyle/>
          <a:p>
            <a:pPr algn="ctr" eaLnBrk="1" hangingPunct="1"/>
            <a:r>
              <a:rPr kumimoji="0" lang="zh-CN" altLang="en-US" sz="2400" cap="none" dirty="0" smtClean="0">
                <a:solidFill>
                  <a:srgbClr val="FFFF00"/>
                </a:solidFill>
                <a:latin typeface="Century Gothic" charset="0"/>
              </a:rPr>
              <a:t>中国人民大学  杨</a:t>
            </a:r>
            <a:r>
              <a:rPr kumimoji="0" lang="zh-CN" altLang="en-US" sz="2400" cap="none" dirty="0">
                <a:solidFill>
                  <a:srgbClr val="FFFF00"/>
                </a:solidFill>
                <a:latin typeface="Century Gothic" charset="0"/>
              </a:rPr>
              <a:t>慧</a:t>
            </a:r>
            <a:r>
              <a:rPr kumimoji="0" lang="zh-CN" altLang="en-US" sz="2400" cap="none" dirty="0" smtClean="0">
                <a:solidFill>
                  <a:srgbClr val="FFFF00"/>
                </a:solidFill>
                <a:latin typeface="Century Gothic" charset="0"/>
              </a:rPr>
              <a:t>林</a:t>
            </a:r>
          </a:p>
          <a:p>
            <a:pPr algn="ctr" eaLnBrk="1" hangingPunct="1"/>
            <a:r>
              <a:rPr kumimoji="0" lang="en-US" altLang="zh-CN" sz="2400" cap="none" dirty="0" smtClean="0">
                <a:solidFill>
                  <a:srgbClr val="FFFF00"/>
                </a:solidFill>
                <a:latin typeface="Century Gothic" charset="0"/>
              </a:rPr>
              <a:t>2021-6-18</a:t>
            </a:r>
            <a:endParaRPr kumimoji="0" lang="en-US" altLang="zh-CN" sz="2400" cap="none" dirty="0">
              <a:solidFill>
                <a:srgbClr val="FFFF00"/>
              </a:solidFill>
              <a:latin typeface="Century Gothic" charset="0"/>
            </a:endParaRPr>
          </a:p>
        </p:txBody>
      </p:sp>
      <p:pic>
        <p:nvPicPr>
          <p:cNvPr id="20483"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47325" y="-15875"/>
            <a:ext cx="10779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noChangeArrowheads="1"/>
          </p:cNvSpPr>
          <p:nvPr>
            <p:ph type="title"/>
          </p:nvPr>
        </p:nvSpPr>
        <p:spPr>
          <a:xfrm>
            <a:off x="1155700" y="947738"/>
            <a:ext cx="8761413" cy="728662"/>
          </a:xfrm>
        </p:spPr>
        <p:txBody>
          <a:bodyPr/>
          <a:lstStyle/>
          <a:p>
            <a:pPr eaLnBrk="1" hangingPunct="1"/>
            <a:r>
              <a:rPr kumimoji="0" lang="zh-CN" altLang="en-US" sz="2800" dirty="0" smtClean="0">
                <a:latin typeface="Times New Roman" panose="02020603050405020304" pitchFamily="18" charset="0"/>
                <a:cs typeface="Times New Roman" panose="02020603050405020304" pitchFamily="18" charset="0"/>
              </a:rPr>
              <a:t>三分损益</a:t>
            </a:r>
            <a:r>
              <a:rPr kumimoji="0" lang="en-US" altLang="zh-CN" sz="2800" dirty="0" smtClean="0">
                <a:latin typeface="Times New Roman" panose="02020603050405020304" pitchFamily="18" charset="0"/>
                <a:cs typeface="Times New Roman" panose="02020603050405020304" pitchFamily="18" charset="0"/>
              </a:rPr>
              <a:t>-</a:t>
            </a:r>
            <a:r>
              <a:rPr kumimoji="0" lang="zh-CN" altLang="en-US" sz="2800" dirty="0" smtClean="0">
                <a:latin typeface="Times New Roman" panose="02020603050405020304" pitchFamily="18" charset="0"/>
                <a:cs typeface="Times New Roman" panose="02020603050405020304" pitchFamily="18" charset="0"/>
              </a:rPr>
              <a:t>五度相生</a:t>
            </a:r>
            <a:r>
              <a:rPr kumimoji="0" lang="en-US" altLang="zh-CN" sz="2800" dirty="0" smtClean="0">
                <a:latin typeface="Times New Roman" panose="02020603050405020304" pitchFamily="18" charset="0"/>
                <a:cs typeface="Times New Roman" panose="02020603050405020304" pitchFamily="18" charset="0"/>
              </a:rPr>
              <a:t>-</a:t>
            </a:r>
            <a:r>
              <a:rPr kumimoji="0" lang="zh-CN" altLang="en-US" sz="2800" dirty="0" smtClean="0">
                <a:latin typeface="Times New Roman" panose="02020603050405020304" pitchFamily="18" charset="0"/>
                <a:cs typeface="Times New Roman" panose="02020603050405020304" pitchFamily="18" charset="0"/>
              </a:rPr>
              <a:t>十二平均律</a:t>
            </a:r>
            <a:endParaRPr kumimoji="0" lang="zh-CN" altLang="en-US" sz="2800" dirty="0">
              <a:latin typeface="Times New Roman" panose="02020603050405020304" pitchFamily="18" charset="0"/>
              <a:cs typeface="Times New Roman" panose="02020603050405020304" pitchFamily="18" charset="0"/>
            </a:endParaRPr>
          </a:p>
        </p:txBody>
      </p:sp>
      <p:sp>
        <p:nvSpPr>
          <p:cNvPr id="22530" name="内容占位符 2"/>
          <p:cNvSpPr>
            <a:spLocks noGrp="1" noChangeArrowheads="1"/>
          </p:cNvSpPr>
          <p:nvPr>
            <p:ph idx="1"/>
          </p:nvPr>
        </p:nvSpPr>
        <p:spPr>
          <a:xfrm>
            <a:off x="596900" y="2252662"/>
            <a:ext cx="11420929" cy="4235223"/>
          </a:xfrm>
        </p:spPr>
        <p:txBody>
          <a:bodyPr/>
          <a:lstStyle/>
          <a:p>
            <a:pPr eaLnBrk="1" hangingPunct="1"/>
            <a:r>
              <a:rPr lang="zh-CN" altLang="en-US" sz="2000" dirty="0" smtClean="0">
                <a:latin typeface="Times New Roman"/>
                <a:cs typeface="Times New Roman"/>
              </a:rPr>
              <a:t>设弦长为一，二分之一处为第二分音、三分之一处为第三分音、</a:t>
            </a:r>
            <a:r>
              <a:rPr lang="en-US" altLang="zh-CN" sz="2000" dirty="0" smtClean="0">
                <a:latin typeface="Times New Roman"/>
                <a:cs typeface="Times New Roman"/>
              </a:rPr>
              <a:t>n</a:t>
            </a:r>
            <a:r>
              <a:rPr lang="zh-CN" altLang="en-US" sz="2000" dirty="0" smtClean="0">
                <a:latin typeface="Times New Roman"/>
                <a:cs typeface="Times New Roman"/>
              </a:rPr>
              <a:t>分之一处为第</a:t>
            </a:r>
            <a:r>
              <a:rPr lang="en-US" altLang="zh-CN" sz="2000" dirty="0" smtClean="0">
                <a:latin typeface="Times New Roman"/>
                <a:cs typeface="Times New Roman"/>
              </a:rPr>
              <a:t>n</a:t>
            </a:r>
            <a:r>
              <a:rPr lang="zh-CN" altLang="en-US" sz="2000" dirty="0" smtClean="0">
                <a:latin typeface="Times New Roman"/>
                <a:cs typeface="Times New Roman"/>
              </a:rPr>
              <a:t>分音；第三分音是第二分音的上方纯五度（比如</a:t>
            </a:r>
            <a:r>
              <a:rPr lang="en-US" altLang="zh-CN" sz="2000" dirty="0" smtClean="0">
                <a:latin typeface="Times New Roman"/>
                <a:cs typeface="Times New Roman"/>
              </a:rPr>
              <a:t>1</a:t>
            </a:r>
            <a:r>
              <a:rPr lang="zh-CN" altLang="en-US" sz="2000" dirty="0" smtClean="0">
                <a:latin typeface="Times New Roman"/>
                <a:cs typeface="Times New Roman"/>
              </a:rPr>
              <a:t>和</a:t>
            </a:r>
            <a:r>
              <a:rPr lang="en-US" altLang="zh-CN" sz="2000" dirty="0" smtClean="0">
                <a:latin typeface="Times New Roman"/>
                <a:cs typeface="Times New Roman"/>
              </a:rPr>
              <a:t>5</a:t>
            </a:r>
            <a:r>
              <a:rPr lang="zh-CN" altLang="en-US" sz="2000" dirty="0" smtClean="0">
                <a:latin typeface="Times New Roman"/>
                <a:cs typeface="Times New Roman"/>
              </a:rPr>
              <a:t>），是为“五度相生”。</a:t>
            </a:r>
            <a:endParaRPr lang="en-US" altLang="zh-CN" sz="2000" dirty="0" smtClean="0">
              <a:latin typeface="Times New Roman"/>
              <a:cs typeface="Times New Roman"/>
            </a:endParaRPr>
          </a:p>
          <a:p>
            <a:pPr eaLnBrk="1" hangingPunct="1"/>
            <a:r>
              <a:rPr lang="zh-CN" altLang="en-US" sz="2000" dirty="0" smtClean="0">
                <a:latin typeface="Times New Roman"/>
                <a:cs typeface="Times New Roman"/>
              </a:rPr>
              <a:t>宫商角徵羽：以“宫”（</a:t>
            </a:r>
            <a:r>
              <a:rPr lang="en-US" altLang="zh-CN" sz="2000" dirty="0" smtClean="0">
                <a:latin typeface="Times New Roman"/>
                <a:cs typeface="Times New Roman"/>
              </a:rPr>
              <a:t>1</a:t>
            </a:r>
            <a:r>
              <a:rPr lang="zh-CN" altLang="en-US" sz="2000" dirty="0" smtClean="0">
                <a:latin typeface="Times New Roman"/>
                <a:cs typeface="Times New Roman"/>
              </a:rPr>
              <a:t>）为基础“三分而损其一”（三分之二），得纯</a:t>
            </a:r>
            <a:r>
              <a:rPr lang="zh-CN" altLang="en-US" sz="2000" dirty="0">
                <a:latin typeface="Times New Roman"/>
                <a:cs typeface="Times New Roman"/>
              </a:rPr>
              <a:t>五</a:t>
            </a:r>
            <a:r>
              <a:rPr lang="zh-CN" altLang="en-US" sz="2000" dirty="0" smtClean="0">
                <a:latin typeface="Times New Roman"/>
                <a:cs typeface="Times New Roman"/>
              </a:rPr>
              <a:t>度高音“徵”（</a:t>
            </a:r>
            <a:r>
              <a:rPr lang="en-US" altLang="zh-CN" sz="2000" dirty="0" smtClean="0">
                <a:latin typeface="Times New Roman"/>
                <a:cs typeface="Times New Roman"/>
              </a:rPr>
              <a:t>5</a:t>
            </a:r>
            <a:r>
              <a:rPr lang="zh-CN" altLang="en-US" sz="2000" dirty="0" smtClean="0">
                <a:latin typeface="Times New Roman"/>
                <a:cs typeface="Times New Roman"/>
              </a:rPr>
              <a:t>）；</a:t>
            </a:r>
            <a:endParaRPr lang="en-US" altLang="zh-CN" sz="2000" dirty="0" smtClean="0">
              <a:latin typeface="Times New Roman"/>
              <a:cs typeface="Times New Roman"/>
            </a:endParaRPr>
          </a:p>
          <a:p>
            <a:pPr eaLnBrk="1" hangingPunct="1"/>
            <a:r>
              <a:rPr lang="zh-CN" altLang="en-US" sz="2000" dirty="0" smtClean="0">
                <a:latin typeface="Times New Roman"/>
                <a:cs typeface="Times New Roman"/>
              </a:rPr>
              <a:t>以“徵”为基础“</a:t>
            </a:r>
            <a:r>
              <a:rPr lang="zh-CN" altLang="en-US" sz="2000" dirty="0" smtClean="0"/>
              <a:t>三</a:t>
            </a:r>
            <a:r>
              <a:rPr lang="zh-CN" altLang="en-US" sz="2000" dirty="0"/>
              <a:t>分而</a:t>
            </a:r>
            <a:r>
              <a:rPr lang="zh-CN" altLang="en-US" sz="2000" dirty="0" smtClean="0"/>
              <a:t>益其一”（三分之四），</a:t>
            </a:r>
            <a:r>
              <a:rPr lang="zh-CN" altLang="en-US" sz="2000" dirty="0">
                <a:latin typeface="Times New Roman"/>
                <a:cs typeface="Times New Roman"/>
              </a:rPr>
              <a:t> </a:t>
            </a:r>
            <a:r>
              <a:rPr lang="zh-CN" altLang="en-US" sz="2000" dirty="0" smtClean="0">
                <a:latin typeface="Times New Roman"/>
                <a:cs typeface="Times New Roman"/>
              </a:rPr>
              <a:t>得“徵”的纯四度低音“商”（</a:t>
            </a:r>
            <a:r>
              <a:rPr lang="en-US" altLang="zh-CN" sz="2000" dirty="0" smtClean="0">
                <a:latin typeface="Times New Roman"/>
                <a:cs typeface="Times New Roman"/>
              </a:rPr>
              <a:t>2</a:t>
            </a:r>
            <a:r>
              <a:rPr lang="zh-CN" altLang="en-US" sz="2000" dirty="0" smtClean="0">
                <a:latin typeface="Times New Roman"/>
                <a:cs typeface="Times New Roman"/>
              </a:rPr>
              <a:t>）；</a:t>
            </a:r>
            <a:endParaRPr lang="en-US" altLang="zh-CN" sz="2000" dirty="0" smtClean="0">
              <a:latin typeface="Times New Roman"/>
              <a:cs typeface="Times New Roman"/>
            </a:endParaRPr>
          </a:p>
          <a:p>
            <a:pPr eaLnBrk="1" hangingPunct="1"/>
            <a:r>
              <a:rPr lang="zh-CN" altLang="en-US" sz="2000" dirty="0" smtClean="0">
                <a:latin typeface="Times New Roman"/>
                <a:cs typeface="Times New Roman"/>
              </a:rPr>
              <a:t>以“商”为基础再作“三分损一”，得“商”的纯五度高音“羽”（</a:t>
            </a:r>
            <a:r>
              <a:rPr lang="en-US" altLang="zh-CN" sz="2000" dirty="0" smtClean="0">
                <a:latin typeface="Times New Roman"/>
                <a:cs typeface="Times New Roman"/>
              </a:rPr>
              <a:t>6</a:t>
            </a:r>
            <a:r>
              <a:rPr lang="zh-CN" altLang="en-US" sz="2000" dirty="0" smtClean="0">
                <a:latin typeface="Times New Roman"/>
                <a:cs typeface="Times New Roman"/>
              </a:rPr>
              <a:t>）；</a:t>
            </a:r>
            <a:endParaRPr lang="en-US" altLang="zh-CN" sz="2000" dirty="0" smtClean="0">
              <a:latin typeface="Times New Roman"/>
              <a:cs typeface="Times New Roman"/>
            </a:endParaRPr>
          </a:p>
          <a:p>
            <a:pPr eaLnBrk="1" hangingPunct="1"/>
            <a:r>
              <a:rPr lang="zh-CN" altLang="en-US" sz="2000" dirty="0" smtClean="0">
                <a:latin typeface="Times New Roman"/>
                <a:cs typeface="Times New Roman"/>
              </a:rPr>
              <a:t>以“羽”为基础再作“三分益一”，得“羽”的纯四度低音“角”（</a:t>
            </a:r>
            <a:r>
              <a:rPr lang="en-US" altLang="zh-CN" sz="2000" dirty="0" smtClean="0">
                <a:latin typeface="Times New Roman"/>
                <a:cs typeface="Times New Roman"/>
              </a:rPr>
              <a:t>3</a:t>
            </a:r>
            <a:r>
              <a:rPr lang="zh-CN" altLang="en-US" sz="2000" dirty="0" smtClean="0">
                <a:latin typeface="Times New Roman"/>
                <a:cs typeface="Times New Roman"/>
              </a:rPr>
              <a:t>）。</a:t>
            </a:r>
            <a:endParaRPr lang="en-US" altLang="zh-CN" sz="2000" dirty="0" smtClean="0">
              <a:latin typeface="Times New Roman"/>
              <a:cs typeface="Times New Roman"/>
            </a:endParaRPr>
          </a:p>
          <a:p>
            <a:pPr eaLnBrk="1" hangingPunct="1"/>
            <a:r>
              <a:rPr lang="zh-CN" altLang="en-US" sz="2000" dirty="0" smtClean="0">
                <a:latin typeface="Times New Roman"/>
                <a:cs typeface="Times New Roman"/>
              </a:rPr>
              <a:t>从“宫”出发的两次“三分损一”和“三分益一”，遂有宫生徵、徵生商、商生羽、羽生角。</a:t>
            </a:r>
            <a:endParaRPr lang="en-US" altLang="zh-CN" sz="2000" dirty="0" smtClean="0">
              <a:latin typeface="Times New Roman"/>
              <a:cs typeface="Times New Roman"/>
            </a:endParaRPr>
          </a:p>
          <a:p>
            <a:pPr eaLnBrk="1" hangingPunct="1"/>
            <a:r>
              <a:rPr lang="zh-CN" altLang="en-US" sz="2000" dirty="0" smtClean="0">
                <a:latin typeface="Times New Roman"/>
                <a:cs typeface="Times New Roman"/>
              </a:rPr>
              <a:t>乐律角度的宫商角徵羽（</a:t>
            </a:r>
            <a:r>
              <a:rPr lang="en-US" altLang="zh-CN" sz="2000" dirty="0" smtClean="0">
                <a:latin typeface="Times New Roman"/>
                <a:cs typeface="Times New Roman"/>
              </a:rPr>
              <a:t>12356</a:t>
            </a:r>
            <a:r>
              <a:rPr lang="zh-CN" altLang="en-US" sz="2000" dirty="0" smtClean="0">
                <a:latin typeface="Times New Roman"/>
                <a:cs typeface="Times New Roman"/>
              </a:rPr>
              <a:t>），实为宫徵商羽角（</a:t>
            </a:r>
            <a:r>
              <a:rPr lang="en-US" altLang="zh-CN" sz="2000" dirty="0" smtClean="0">
                <a:latin typeface="Times New Roman"/>
                <a:cs typeface="Times New Roman"/>
              </a:rPr>
              <a:t>15263</a:t>
            </a:r>
            <a:r>
              <a:rPr lang="zh-CN" altLang="en-US" sz="2000" dirty="0" smtClean="0">
                <a:latin typeface="Times New Roman"/>
                <a:cs typeface="Times New Roman"/>
              </a:rPr>
              <a:t>），于是知“五度相生”之意。</a:t>
            </a:r>
            <a:endParaRPr lang="en-US" altLang="zh-CN" sz="2000" dirty="0" smtClean="0">
              <a:latin typeface="Times New Roman"/>
              <a:cs typeface="Times New Roman"/>
            </a:endParaRPr>
          </a:p>
          <a:p>
            <a:pPr eaLnBrk="1" hangingPunct="1"/>
            <a:r>
              <a:rPr lang="zh-CN" altLang="en-US" sz="2000" dirty="0" smtClean="0">
                <a:latin typeface="Times New Roman"/>
                <a:cs typeface="Times New Roman"/>
              </a:rPr>
              <a:t>由此继续“损益”各六次，得十二个半音：黄钟（</a:t>
            </a:r>
            <a:r>
              <a:rPr lang="en-US" altLang="zh-CN" sz="2000" dirty="0" smtClean="0">
                <a:latin typeface="Times New Roman"/>
                <a:cs typeface="Times New Roman"/>
              </a:rPr>
              <a:t>C/1</a:t>
            </a:r>
            <a:r>
              <a:rPr lang="zh-CN" altLang="en-US" sz="2000" dirty="0" smtClean="0">
                <a:latin typeface="Times New Roman"/>
                <a:cs typeface="Times New Roman"/>
              </a:rPr>
              <a:t>）、林钟（</a:t>
            </a:r>
            <a:r>
              <a:rPr lang="en-US" altLang="zh-CN" sz="2000" dirty="0" smtClean="0">
                <a:latin typeface="Times New Roman"/>
                <a:cs typeface="Times New Roman"/>
              </a:rPr>
              <a:t>G/5</a:t>
            </a:r>
            <a:r>
              <a:rPr lang="zh-CN" altLang="en-US" sz="2000" dirty="0" smtClean="0">
                <a:latin typeface="Times New Roman"/>
                <a:cs typeface="Times New Roman"/>
              </a:rPr>
              <a:t>）、太簇（</a:t>
            </a:r>
            <a:r>
              <a:rPr lang="en-US" altLang="zh-CN" sz="2000" dirty="0" smtClean="0">
                <a:latin typeface="Times New Roman"/>
                <a:cs typeface="Times New Roman"/>
              </a:rPr>
              <a:t>D/2</a:t>
            </a:r>
            <a:r>
              <a:rPr lang="zh-CN" altLang="en-US" sz="2000" dirty="0" smtClean="0">
                <a:latin typeface="Times New Roman"/>
                <a:cs typeface="Times New Roman"/>
              </a:rPr>
              <a:t>）、南吕（</a:t>
            </a:r>
            <a:r>
              <a:rPr lang="en-US" altLang="zh-CN" sz="2000" dirty="0" smtClean="0">
                <a:latin typeface="Times New Roman"/>
                <a:cs typeface="Times New Roman"/>
              </a:rPr>
              <a:t>A/6</a:t>
            </a:r>
            <a:r>
              <a:rPr lang="zh-CN" altLang="en-US" sz="2000" dirty="0" smtClean="0">
                <a:latin typeface="Times New Roman"/>
                <a:cs typeface="Times New Roman"/>
              </a:rPr>
              <a:t>）、姑冼（</a:t>
            </a:r>
            <a:r>
              <a:rPr lang="en-US" altLang="zh-CN" sz="2000" dirty="0" smtClean="0">
                <a:latin typeface="Times New Roman"/>
                <a:cs typeface="Times New Roman"/>
              </a:rPr>
              <a:t>E/3</a:t>
            </a:r>
            <a:r>
              <a:rPr lang="zh-CN" altLang="en-US" sz="2000" dirty="0" smtClean="0">
                <a:latin typeface="Times New Roman"/>
                <a:cs typeface="Times New Roman"/>
              </a:rPr>
              <a:t>）、应钟（</a:t>
            </a:r>
            <a:r>
              <a:rPr lang="en-US" altLang="zh-CN" sz="2000" dirty="0" smtClean="0">
                <a:latin typeface="Times New Roman"/>
                <a:cs typeface="Times New Roman"/>
              </a:rPr>
              <a:t>B/7</a:t>
            </a:r>
            <a:r>
              <a:rPr lang="zh-CN" altLang="en-US" sz="2000" dirty="0" smtClean="0">
                <a:latin typeface="Times New Roman"/>
                <a:cs typeface="Times New Roman"/>
              </a:rPr>
              <a:t>）、蕤宾（</a:t>
            </a:r>
            <a:r>
              <a:rPr lang="en-US" altLang="zh-CN" sz="2000" dirty="0" smtClean="0">
                <a:latin typeface="Times New Roman"/>
                <a:cs typeface="Times New Roman"/>
              </a:rPr>
              <a:t># F</a:t>
            </a:r>
            <a:r>
              <a:rPr lang="zh-CN" altLang="en-US" sz="2000" dirty="0" smtClean="0">
                <a:latin typeface="Times New Roman"/>
                <a:cs typeface="Times New Roman"/>
              </a:rPr>
              <a:t>）、大吕（</a:t>
            </a:r>
            <a:r>
              <a:rPr lang="en-US" altLang="zh-CN" sz="2000" dirty="0">
                <a:latin typeface="Times New Roman"/>
                <a:cs typeface="Times New Roman"/>
              </a:rPr>
              <a:t> # </a:t>
            </a:r>
            <a:r>
              <a:rPr lang="en-US" altLang="zh-CN" sz="2000" dirty="0" smtClean="0">
                <a:latin typeface="Times New Roman"/>
                <a:cs typeface="Times New Roman"/>
              </a:rPr>
              <a:t>C</a:t>
            </a:r>
            <a:r>
              <a:rPr lang="zh-CN" altLang="en-US" sz="2000" dirty="0" smtClean="0">
                <a:latin typeface="Times New Roman"/>
                <a:cs typeface="Times New Roman"/>
              </a:rPr>
              <a:t>）、夷则（</a:t>
            </a:r>
            <a:r>
              <a:rPr lang="en-US" altLang="zh-CN" sz="2000" dirty="0">
                <a:latin typeface="Times New Roman"/>
                <a:cs typeface="Times New Roman"/>
              </a:rPr>
              <a:t> # G</a:t>
            </a:r>
            <a:r>
              <a:rPr lang="zh-CN" altLang="en-US" sz="2000" dirty="0" smtClean="0">
                <a:latin typeface="Times New Roman"/>
                <a:cs typeface="Times New Roman"/>
              </a:rPr>
              <a:t>）、夹钟（</a:t>
            </a:r>
            <a:r>
              <a:rPr lang="en-US" altLang="zh-CN" sz="2000" dirty="0">
                <a:latin typeface="Times New Roman"/>
                <a:cs typeface="Times New Roman"/>
              </a:rPr>
              <a:t> # D</a:t>
            </a:r>
            <a:r>
              <a:rPr lang="zh-CN" altLang="en-US" sz="2000" dirty="0" smtClean="0">
                <a:latin typeface="Times New Roman"/>
                <a:cs typeface="Times New Roman"/>
              </a:rPr>
              <a:t>）、无射（</a:t>
            </a:r>
            <a:r>
              <a:rPr lang="en-US" altLang="zh-CN" sz="2000" dirty="0">
                <a:latin typeface="Times New Roman"/>
                <a:cs typeface="Times New Roman"/>
              </a:rPr>
              <a:t> # A</a:t>
            </a:r>
            <a:r>
              <a:rPr lang="zh-CN" altLang="en-US" sz="2000" dirty="0" smtClean="0">
                <a:latin typeface="Times New Roman"/>
                <a:cs typeface="Times New Roman"/>
              </a:rPr>
              <a:t>）、仲吕（</a:t>
            </a:r>
            <a:r>
              <a:rPr lang="en-US" altLang="zh-CN" sz="2000" dirty="0" smtClean="0">
                <a:latin typeface="Times New Roman"/>
                <a:cs typeface="Times New Roman"/>
              </a:rPr>
              <a:t>F/4</a:t>
            </a:r>
            <a:r>
              <a:rPr lang="zh-CN" altLang="en-US" sz="2000" dirty="0" smtClean="0">
                <a:latin typeface="Times New Roman"/>
                <a:cs typeface="Times New Roman"/>
              </a:rPr>
              <a:t>）。</a:t>
            </a:r>
            <a:r>
              <a:rPr lang="en-US" altLang="zh-CN" sz="2000" dirty="0" smtClean="0">
                <a:latin typeface="Times New Roman"/>
                <a:cs typeface="Times New Roman"/>
              </a:rPr>
              <a:t>【</a:t>
            </a:r>
            <a:r>
              <a:rPr lang="zh-CN" altLang="en-US" sz="2000" dirty="0" smtClean="0">
                <a:latin typeface="Times New Roman"/>
                <a:cs typeface="Times New Roman"/>
              </a:rPr>
              <a:t>黄钟为</a:t>
            </a:r>
            <a:r>
              <a:rPr lang="en-US" altLang="zh-CN" sz="2000" dirty="0" smtClean="0">
                <a:latin typeface="Times New Roman"/>
                <a:cs typeface="Times New Roman"/>
              </a:rPr>
              <a:t>C</a:t>
            </a:r>
            <a:r>
              <a:rPr lang="zh-CN" altLang="en-US" sz="2000" dirty="0" smtClean="0">
                <a:latin typeface="Times New Roman"/>
                <a:cs typeface="Times New Roman"/>
              </a:rPr>
              <a:t>大调之</a:t>
            </a:r>
            <a:r>
              <a:rPr lang="en-US" altLang="zh-CN" sz="2000" dirty="0" smtClean="0">
                <a:latin typeface="Times New Roman"/>
                <a:cs typeface="Times New Roman"/>
              </a:rPr>
              <a:t>1</a:t>
            </a:r>
            <a:r>
              <a:rPr lang="zh-CN" altLang="en-US" sz="2000" dirty="0" smtClean="0">
                <a:latin typeface="Times New Roman"/>
                <a:cs typeface="Times New Roman"/>
              </a:rPr>
              <a:t>，大吕变之为</a:t>
            </a:r>
            <a:r>
              <a:rPr lang="en-US" altLang="zh-CN" sz="2000" dirty="0">
                <a:latin typeface="Times New Roman"/>
                <a:cs typeface="Times New Roman"/>
              </a:rPr>
              <a:t># 1</a:t>
            </a:r>
            <a:r>
              <a:rPr lang="zh-CN" altLang="en-US" sz="2000" dirty="0" smtClean="0">
                <a:latin typeface="Times New Roman"/>
                <a:cs typeface="Times New Roman"/>
              </a:rPr>
              <a:t>，实则为</a:t>
            </a:r>
            <a:r>
              <a:rPr lang="en-US" altLang="zh-CN" sz="2000" dirty="0" smtClean="0">
                <a:latin typeface="Times New Roman"/>
                <a:cs typeface="Times New Roman"/>
              </a:rPr>
              <a:t>D</a:t>
            </a:r>
            <a:r>
              <a:rPr lang="zh-CN" altLang="en-US" sz="2000" dirty="0" smtClean="0">
                <a:latin typeface="Times New Roman"/>
                <a:cs typeface="Times New Roman"/>
              </a:rPr>
              <a:t>大调之预备</a:t>
            </a:r>
            <a:r>
              <a:rPr lang="en-US" altLang="zh-CN" sz="2000" dirty="0" smtClean="0">
                <a:latin typeface="Times New Roman"/>
                <a:cs typeface="Times New Roman"/>
              </a:rPr>
              <a:t>】</a:t>
            </a:r>
            <a:endParaRPr lang="en-US" altLang="zh-CN" sz="2000" dirty="0">
              <a:latin typeface="Times New Roman"/>
              <a:cs typeface="Times New Roman"/>
            </a:endParaRPr>
          </a:p>
        </p:txBody>
      </p:sp>
      <p:pic>
        <p:nvPicPr>
          <p:cNvPr id="22531"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32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noChangeArrowheads="1"/>
          </p:cNvSpPr>
          <p:nvPr>
            <p:ph type="title"/>
          </p:nvPr>
        </p:nvSpPr>
        <p:spPr>
          <a:xfrm>
            <a:off x="583193" y="649705"/>
            <a:ext cx="9346879" cy="1198562"/>
          </a:xfrm>
        </p:spPr>
        <p:txBody>
          <a:bodyPr/>
          <a:lstStyle/>
          <a:p>
            <a:pPr eaLnBrk="1" hangingPunct="1"/>
            <a:r>
              <a:rPr kumimoji="0" lang="zh-CN" altLang="en-US" dirty="0" smtClean="0">
                <a:latin typeface="Times New Roman" charset="0"/>
                <a:cs typeface="Times New Roman" charset="0"/>
              </a:rPr>
              <a:t>“不一不二”与“神人二性”的互参</a:t>
            </a:r>
            <a:endParaRPr kumimoji="0" lang="zh-CN" altLang="en-US" dirty="0">
              <a:latin typeface="Times New Roman" charset="0"/>
              <a:cs typeface="Times New Roman" charset="0"/>
            </a:endParaRPr>
          </a:p>
        </p:txBody>
      </p:sp>
      <p:pic>
        <p:nvPicPr>
          <p:cNvPr id="41986" name="图片 6" descr="人民大学校徽人大红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47325" y="0"/>
            <a:ext cx="1135063" cy="113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矩形 5"/>
          <p:cNvSpPr>
            <a:spLocks noChangeArrowheads="1"/>
          </p:cNvSpPr>
          <p:nvPr/>
        </p:nvSpPr>
        <p:spPr bwMode="auto">
          <a:xfrm>
            <a:off x="423863" y="2425700"/>
            <a:ext cx="691356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ltLang="zh-CN" sz="2400" dirty="0">
              <a:latin typeface="华文行楷" charset="0"/>
              <a:ea typeface="华文行楷" charset="0"/>
              <a:cs typeface="华文行楷" charset="0"/>
            </a:endParaRPr>
          </a:p>
          <a:p>
            <a:endParaRPr lang="zh-CN" altLang="en-US" sz="2400" dirty="0">
              <a:latin typeface="Times New Roman" charset="0"/>
            </a:endParaRPr>
          </a:p>
        </p:txBody>
      </p:sp>
      <p:sp>
        <p:nvSpPr>
          <p:cNvPr id="2" name="内容占位符 1"/>
          <p:cNvSpPr>
            <a:spLocks noGrp="1"/>
          </p:cNvSpPr>
          <p:nvPr>
            <p:ph idx="1"/>
          </p:nvPr>
        </p:nvSpPr>
        <p:spPr>
          <a:xfrm>
            <a:off x="423863" y="2293257"/>
            <a:ext cx="11637508" cy="3726543"/>
          </a:xfrm>
        </p:spPr>
        <p:txBody>
          <a:bodyPr/>
          <a:lstStyle/>
          <a:p>
            <a:r>
              <a:rPr lang="en-US" altLang="zh-CN" sz="2400" dirty="0" smtClean="0"/>
              <a:t>“</a:t>
            </a:r>
            <a:r>
              <a:rPr lang="zh-CN" altLang="zh-CN" sz="2400" dirty="0"/>
              <a:t>神人二性</a:t>
            </a:r>
            <a:r>
              <a:rPr lang="en-US" altLang="zh-CN" sz="2400" dirty="0"/>
              <a:t>”</a:t>
            </a:r>
            <a:r>
              <a:rPr lang="zh-CN" altLang="zh-CN" sz="2400" dirty="0"/>
              <a:t>之</a:t>
            </a:r>
            <a:r>
              <a:rPr lang="zh-CN" altLang="zh-CN" sz="2400" dirty="0" smtClean="0"/>
              <a:t>争的</a:t>
            </a:r>
            <a:r>
              <a:rPr lang="zh-CN" altLang="zh-CN" sz="2400" dirty="0"/>
              <a:t>哲学意</a:t>
            </a:r>
            <a:r>
              <a:rPr lang="zh-CN" altLang="zh-CN" sz="2400" dirty="0" smtClean="0"/>
              <a:t>涵</a:t>
            </a:r>
            <a:r>
              <a:rPr lang="zh-CN" altLang="en-US" sz="2400" dirty="0"/>
              <a:t>：“二性一位”</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two natures in one person</a:t>
            </a:r>
            <a:r>
              <a:rPr lang="zh-CN" altLang="en-US" sz="2400" dirty="0">
                <a:latin typeface="Times New Roman" panose="02020603050405020304" pitchFamily="18" charset="0"/>
                <a:cs typeface="Times New Roman" panose="02020603050405020304" pitchFamily="18" charset="0"/>
              </a:rPr>
              <a:t>）</a:t>
            </a:r>
            <a:r>
              <a:rPr lang="zh-CN" altLang="en-US" sz="2400" dirty="0"/>
              <a:t>和“位格合一”</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hypostatic union</a:t>
            </a:r>
            <a:r>
              <a:rPr lang="zh-CN" altLang="en-US"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substance</a:t>
            </a:r>
            <a:r>
              <a:rPr lang="zh-CN" altLang="en-US" sz="2400" dirty="0">
                <a:latin typeface="Times New Roman" panose="02020603050405020304" pitchFamily="18" charset="0"/>
                <a:cs typeface="Times New Roman" panose="02020603050405020304" pitchFamily="18" charset="0"/>
              </a:rPr>
              <a:t>（本体）和</a:t>
            </a:r>
            <a:r>
              <a:rPr lang="en-US" altLang="zh-CN" sz="2400" dirty="0">
                <a:latin typeface="Times New Roman" panose="02020603050405020304" pitchFamily="18" charset="0"/>
                <a:cs typeface="Times New Roman" panose="02020603050405020304" pitchFamily="18" charset="0"/>
              </a:rPr>
              <a:t>person</a:t>
            </a:r>
            <a:r>
              <a:rPr lang="zh-CN" altLang="en-US" sz="2400" dirty="0">
                <a:latin typeface="Times New Roman" panose="02020603050405020304" pitchFamily="18" charset="0"/>
                <a:cs typeface="Times New Roman" panose="02020603050405020304" pitchFamily="18" charset="0"/>
              </a:rPr>
              <a:t>（位格）</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Kathryn Tanner: Humans </a:t>
            </a:r>
            <a:r>
              <a:rPr lang="en-US" altLang="zh-CN" sz="2400" dirty="0">
                <a:latin typeface="Times New Roman" panose="02020603050405020304" pitchFamily="18" charset="0"/>
                <a:cs typeface="Times New Roman" panose="02020603050405020304" pitchFamily="18" charset="0"/>
              </a:rPr>
              <a:t>to come to be in the image of God is an extreme case of coming to be oneself in relation to what one is </a:t>
            </a:r>
            <a:r>
              <a:rPr lang="en-US" altLang="zh-CN" sz="2400" dirty="0" smtClean="0">
                <a:latin typeface="Times New Roman" panose="02020603050405020304" pitchFamily="18" charset="0"/>
                <a:cs typeface="Times New Roman" panose="02020603050405020304" pitchFamily="18" charset="0"/>
              </a:rPr>
              <a:t>not. </a:t>
            </a:r>
            <a:r>
              <a:rPr lang="en-US" altLang="zh-CN" sz="2400" dirty="0">
                <a:latin typeface="Times New Roman" panose="02020603050405020304" pitchFamily="18" charset="0"/>
                <a:cs typeface="Times New Roman" panose="02020603050405020304" pitchFamily="18" charset="0"/>
              </a:rPr>
              <a:t>/ All creatures are formed in relation to what they are </a:t>
            </a:r>
            <a:r>
              <a:rPr lang="en-US" altLang="zh-CN" sz="2400" dirty="0" smtClean="0">
                <a:latin typeface="Times New Roman" panose="02020603050405020304" pitchFamily="18" charset="0"/>
                <a:cs typeface="Times New Roman" panose="02020603050405020304" pitchFamily="18" charset="0"/>
              </a:rPr>
              <a:t>not. / </a:t>
            </a:r>
            <a:r>
              <a:rPr lang="zh-CN" altLang="en-US" sz="2400" dirty="0" smtClean="0">
                <a:latin typeface="Times New Roman" panose="02020603050405020304" pitchFamily="18" charset="0"/>
                <a:cs typeface="Times New Roman" panose="02020603050405020304" pitchFamily="18" charset="0"/>
              </a:rPr>
              <a:t>性描述或理解 </a:t>
            </a:r>
            <a:r>
              <a:rPr lang="en-US" altLang="zh-CN" sz="2400" dirty="0" smtClean="0">
                <a:latin typeface="Times New Roman" panose="02020603050405020304" pitchFamily="18" charset="0"/>
                <a:cs typeface="Times New Roman" panose="02020603050405020304" pitchFamily="18" charset="0"/>
              </a:rPr>
              <a:t>an </a:t>
            </a:r>
            <a:r>
              <a:rPr lang="en-US" altLang="zh-CN" sz="2400" dirty="0" err="1" smtClean="0">
                <a:latin typeface="Times New Roman" panose="02020603050405020304" pitchFamily="18" charset="0"/>
                <a:cs typeface="Times New Roman" panose="02020603050405020304" pitchFamily="18" charset="0"/>
              </a:rPr>
              <a:t>apophatic</a:t>
            </a:r>
            <a:r>
              <a:rPr lang="en-US" altLang="zh-CN" sz="2400" dirty="0" smtClean="0">
                <a:latin typeface="Times New Roman" panose="02020603050405020304" pitchFamily="18" charset="0"/>
                <a:cs typeface="Times New Roman" panose="02020603050405020304" pitchFamily="18" charset="0"/>
              </a:rPr>
              <a:t> accounts</a:t>
            </a:r>
            <a:r>
              <a:rPr lang="zh-CN" altLang="en-US" sz="24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or understanding</a:t>
            </a:r>
          </a:p>
          <a:p>
            <a:r>
              <a:rPr lang="en-US" altLang="zh-CN" sz="2400" dirty="0" smtClean="0">
                <a:latin typeface="Times New Roman" panose="02020603050405020304" pitchFamily="18" charset="0"/>
                <a:cs typeface="Times New Roman" panose="02020603050405020304" pitchFamily="18" charset="0"/>
              </a:rPr>
              <a:t>Martin Buber: I </a:t>
            </a:r>
            <a:r>
              <a:rPr lang="en-US" altLang="zh-CN" sz="2400" dirty="0">
                <a:latin typeface="Times New Roman" panose="02020603050405020304" pitchFamily="18" charset="0"/>
                <a:cs typeface="Times New Roman" panose="02020603050405020304" pitchFamily="18" charset="0"/>
              </a:rPr>
              <a:t>become through my relation to the </a:t>
            </a:r>
            <a:r>
              <a:rPr lang="en-US" altLang="zh-CN" sz="2400" i="1" dirty="0">
                <a:latin typeface="Times New Roman" panose="02020603050405020304" pitchFamily="18" charset="0"/>
                <a:cs typeface="Times New Roman" panose="02020603050405020304" pitchFamily="18" charset="0"/>
              </a:rPr>
              <a:t>Thou</a:t>
            </a:r>
            <a:r>
              <a:rPr lang="en-US" altLang="zh-CN" sz="2400" dirty="0">
                <a:latin typeface="Times New Roman" panose="02020603050405020304" pitchFamily="18" charset="0"/>
                <a:cs typeface="Times New Roman" panose="02020603050405020304" pitchFamily="18" charset="0"/>
              </a:rPr>
              <a:t>; as I become </a:t>
            </a:r>
            <a:r>
              <a:rPr lang="en-US" altLang="zh-CN" sz="2400" i="1" dirty="0">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 I say </a:t>
            </a:r>
            <a:r>
              <a:rPr lang="en-US" altLang="zh-CN" sz="2400" i="1" dirty="0" smtClean="0">
                <a:latin typeface="Times New Roman" panose="02020603050405020304" pitchFamily="18" charset="0"/>
                <a:cs typeface="Times New Roman" panose="02020603050405020304" pitchFamily="18" charset="0"/>
              </a:rPr>
              <a:t>Thou</a:t>
            </a:r>
            <a:r>
              <a:rPr lang="en-US" altLang="zh-CN" sz="2400" dirty="0" smtClean="0">
                <a:latin typeface="Times New Roman" panose="02020603050405020304" pitchFamily="18" charset="0"/>
                <a:cs typeface="Times New Roman" panose="02020603050405020304" pitchFamily="18" charset="0"/>
              </a:rPr>
              <a:t>. </a:t>
            </a:r>
          </a:p>
          <a:p>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庄子</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齐物论</a:t>
            </a:r>
            <a:r>
              <a:rPr lang="en-US" altLang="zh-CN"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：彼</a:t>
            </a:r>
            <a:r>
              <a:rPr lang="zh-CN" altLang="en-US" sz="2400" dirty="0">
                <a:latin typeface="Times New Roman" panose="02020603050405020304" pitchFamily="18" charset="0"/>
                <a:cs typeface="Times New Roman" panose="02020603050405020304" pitchFamily="18" charset="0"/>
              </a:rPr>
              <a:t>出于是，是亦因彼，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方生方死，方死方生，方可方不可，方不可方可；因是因非，因非因是，</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是亦彼也，彼亦是也，彼亦一是非，此亦一</a:t>
            </a:r>
            <a:r>
              <a:rPr lang="zh-CN" altLang="en-US" sz="2400" dirty="0" smtClean="0">
                <a:latin typeface="Times New Roman" panose="02020603050405020304" pitchFamily="18" charset="0"/>
                <a:cs typeface="Times New Roman" panose="02020603050405020304" pitchFamily="18" charset="0"/>
              </a:rPr>
              <a:t>是非。</a:t>
            </a:r>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因你而我</a:t>
            </a:r>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非己而己</a:t>
            </a:r>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八不中道</a:t>
            </a:r>
            <a:r>
              <a:rPr lang="en-US" altLang="zh-CN" sz="2400" dirty="0" smtClean="0">
                <a:latin typeface="Times New Roman" panose="02020603050405020304" pitchFamily="18" charset="0"/>
                <a:cs typeface="Times New Roman" panose="02020603050405020304" pitchFamily="18" charset="0"/>
              </a:rPr>
              <a:t>】</a:t>
            </a:r>
          </a:p>
          <a:p>
            <a:r>
              <a:rPr lang="en-US" altLang="zh-CN" sz="2400" dirty="0" smtClean="0">
                <a:latin typeface="Times New Roman" panose="02020603050405020304" pitchFamily="18" charset="0"/>
                <a:cs typeface="Times New Roman" panose="02020603050405020304" pitchFamily="18" charset="0"/>
              </a:rPr>
              <a:t>Correlation</a:t>
            </a:r>
            <a:r>
              <a:rPr lang="zh-CN" altLang="en-US" sz="2400" dirty="0" smtClean="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vs. Identity</a:t>
            </a:r>
            <a:r>
              <a:rPr lang="zh-CN" altLang="en-US" sz="2400" dirty="0" smtClean="0">
                <a:latin typeface="Times New Roman" panose="02020603050405020304" pitchFamily="18" charset="0"/>
                <a:cs typeface="Times New Roman" panose="02020603050405020304" pitchFamily="18" charset="0"/>
              </a:rPr>
              <a:t> </a:t>
            </a:r>
            <a:r>
              <a:rPr lang="en-US" altLang="zh-CN" sz="2400" dirty="0" smtClean="0"/>
              <a:t>= </a:t>
            </a:r>
            <a:r>
              <a:rPr lang="en-US" altLang="zh-CN" sz="2400" dirty="0">
                <a:latin typeface="Times New Roman" panose="02020603050405020304" pitchFamily="18" charset="0"/>
                <a:cs typeface="Times New Roman" panose="02020603050405020304" pitchFamily="18" charset="0"/>
              </a:rPr>
              <a:t>non-exclusive classification and analogical definition</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314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a:xfrm>
            <a:off x="981075" y="947738"/>
            <a:ext cx="9391650" cy="728662"/>
          </a:xfrm>
        </p:spPr>
        <p:txBody>
          <a:bodyPr/>
          <a:lstStyle/>
          <a:p>
            <a:pPr eaLnBrk="1" hangingPunct="1"/>
            <a:r>
              <a:rPr kumimoji="0" lang="zh-CN" altLang="en-US" sz="3200" dirty="0" smtClean="0">
                <a:latin typeface="Century Gothic" charset="0"/>
              </a:rPr>
              <a:t>拉辛格（本笃十六世）</a:t>
            </a:r>
            <a:r>
              <a:rPr kumimoji="0" lang="en-US" altLang="zh-CN" sz="3200" dirty="0" smtClean="0">
                <a:latin typeface="Century Gothic" charset="0"/>
              </a:rPr>
              <a:t>-</a:t>
            </a:r>
            <a:r>
              <a:rPr lang="zh-CN" altLang="en-US" sz="3200" dirty="0" smtClean="0"/>
              <a:t>贝尔格里奥</a:t>
            </a:r>
            <a:r>
              <a:rPr kumimoji="0" lang="zh-CN" altLang="en-US" sz="3200" dirty="0" smtClean="0">
                <a:latin typeface="Century Gothic" charset="0"/>
              </a:rPr>
              <a:t>（方济各）</a:t>
            </a:r>
            <a:endParaRPr kumimoji="0" lang="zh-CN" altLang="en-US" sz="3200" dirty="0">
              <a:latin typeface="Century Gothic" charset="0"/>
            </a:endParaRPr>
          </a:p>
        </p:txBody>
      </p:sp>
      <p:pic>
        <p:nvPicPr>
          <p:cNvPr id="2" name="内容占位符 1"/>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8583" y="2167957"/>
            <a:ext cx="5474559" cy="4555333"/>
          </a:xfrm>
        </p:spPr>
      </p:pic>
      <p:pic>
        <p:nvPicPr>
          <p:cNvPr id="26627" name="图片 6" descr="人民大学校徽人大红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76900" y="2033247"/>
            <a:ext cx="6432494" cy="4690043"/>
          </a:xfrm>
          <a:prstGeom prst="rect">
            <a:avLst/>
          </a:prstGeom>
        </p:spPr>
      </p:pic>
    </p:spTree>
    <p:extLst>
      <p:ext uri="{BB962C8B-B14F-4D97-AF65-F5344CB8AC3E}">
        <p14:creationId xmlns:p14="http://schemas.microsoft.com/office/powerpoint/2010/main" val="1435300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a:xfrm>
            <a:off x="981075" y="947738"/>
            <a:ext cx="9391650" cy="728662"/>
          </a:xfrm>
        </p:spPr>
        <p:txBody>
          <a:bodyPr/>
          <a:lstStyle/>
          <a:p>
            <a:pPr eaLnBrk="1" hangingPunct="1"/>
            <a:r>
              <a:rPr kumimoji="0" lang="en-US" altLang="zh-CN" sz="3200" dirty="0" smtClean="0">
                <a:latin typeface="Century Gothic" charset="0"/>
              </a:rPr>
              <a:t>Piano vs.</a:t>
            </a:r>
            <a:r>
              <a:rPr kumimoji="0" lang="zh-CN" altLang="en-US" sz="3200" dirty="0" smtClean="0">
                <a:latin typeface="Century Gothic" charset="0"/>
              </a:rPr>
              <a:t> </a:t>
            </a:r>
            <a:r>
              <a:rPr kumimoji="0" lang="en-US" altLang="zh-CN" sz="3200" dirty="0" smtClean="0">
                <a:latin typeface="Century Gothic" charset="0"/>
              </a:rPr>
              <a:t>Pizza</a:t>
            </a:r>
            <a:endParaRPr kumimoji="0" lang="zh-CN" altLang="en-US" sz="3200" dirty="0">
              <a:latin typeface="Century Gothic" charset="0"/>
            </a:endParaRPr>
          </a:p>
        </p:txBody>
      </p:sp>
      <p:pic>
        <p:nvPicPr>
          <p:cNvPr id="26627"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内容占位符 1"/>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868700" y="0"/>
            <a:ext cx="6323300" cy="4264252"/>
          </a:xfrm>
        </p:spPr>
      </p:pic>
      <p:pic>
        <p:nvPicPr>
          <p:cNvPr id="5" name="图片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014" y="2683801"/>
            <a:ext cx="5853686" cy="4174199"/>
          </a:xfrm>
          <a:prstGeom prst="rect">
            <a:avLst/>
          </a:prstGeom>
        </p:spPr>
      </p:pic>
    </p:spTree>
    <p:extLst>
      <p:ext uri="{BB962C8B-B14F-4D97-AF65-F5344CB8AC3E}">
        <p14:creationId xmlns:p14="http://schemas.microsoft.com/office/powerpoint/2010/main" val="4877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a:xfrm>
            <a:off x="981075" y="947738"/>
            <a:ext cx="9391650" cy="728662"/>
          </a:xfrm>
        </p:spPr>
        <p:txBody>
          <a:bodyPr/>
          <a:lstStyle/>
          <a:p>
            <a:pPr eaLnBrk="1" hangingPunct="1"/>
            <a:r>
              <a:rPr kumimoji="0" lang="en-US" altLang="zh-CN" sz="3200" i="1" dirty="0" smtClean="0">
                <a:latin typeface="Century Gothic" charset="0"/>
              </a:rPr>
              <a:t>The Two Popes</a:t>
            </a:r>
            <a:endParaRPr kumimoji="0" lang="zh-CN" altLang="en-US" sz="3200" i="1" dirty="0">
              <a:latin typeface="Century Gothic" charset="0"/>
            </a:endParaRPr>
          </a:p>
        </p:txBody>
      </p:sp>
      <p:pic>
        <p:nvPicPr>
          <p:cNvPr id="26627" name="图片 6" descr="人民大学校徽人大红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64904" y="-166914"/>
            <a:ext cx="7527096" cy="4984949"/>
          </a:xfrm>
          <a:prstGeom prst="rect">
            <a:avLst/>
          </a:prstGeom>
        </p:spPr>
      </p:pic>
      <p:pic>
        <p:nvPicPr>
          <p:cNvPr id="9" name="内容占位符 8"/>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0" y="3048000"/>
            <a:ext cx="6429080" cy="3830717"/>
          </a:xfrm>
        </p:spPr>
      </p:pic>
    </p:spTree>
    <p:extLst>
      <p:ext uri="{BB962C8B-B14F-4D97-AF65-F5344CB8AC3E}">
        <p14:creationId xmlns:p14="http://schemas.microsoft.com/office/powerpoint/2010/main" val="73682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a:xfrm>
            <a:off x="981075" y="947738"/>
            <a:ext cx="9391650" cy="728662"/>
          </a:xfrm>
        </p:spPr>
        <p:txBody>
          <a:bodyPr/>
          <a:lstStyle/>
          <a:p>
            <a:pPr eaLnBrk="1" hangingPunct="1"/>
            <a:r>
              <a:rPr kumimoji="0" lang="en-US" altLang="zh-CN" sz="3200" i="1" dirty="0" smtClean="0">
                <a:latin typeface="Century Gothic" charset="0"/>
              </a:rPr>
              <a:t>  Two Pipes</a:t>
            </a:r>
            <a:endParaRPr kumimoji="0" lang="zh-CN" altLang="en-US" sz="3200" dirty="0">
              <a:latin typeface="Century Gothic" charset="0"/>
            </a:endParaRPr>
          </a:p>
        </p:txBody>
      </p:sp>
      <p:sp>
        <p:nvSpPr>
          <p:cNvPr id="26626" name="内容占位符 2"/>
          <p:cNvSpPr>
            <a:spLocks noGrp="1" noChangeArrowheads="1"/>
          </p:cNvSpPr>
          <p:nvPr>
            <p:ph idx="1"/>
          </p:nvPr>
        </p:nvSpPr>
        <p:spPr>
          <a:xfrm>
            <a:off x="10912839" y="6505731"/>
            <a:ext cx="10093435" cy="4081734"/>
          </a:xfrm>
        </p:spPr>
        <p:txBody>
          <a:bodyPr/>
          <a:lstStyle/>
          <a:p>
            <a:pPr eaLnBrk="1" hangingPunct="1"/>
            <a:endParaRPr kumimoji="0" lang="zh-CN" altLang="en-US" sz="2000" dirty="0">
              <a:latin typeface="Times New Roman" charset="0"/>
            </a:endParaRPr>
          </a:p>
        </p:txBody>
      </p:sp>
      <p:pic>
        <p:nvPicPr>
          <p:cNvPr id="26627"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853" y="0"/>
            <a:ext cx="7501954" cy="547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44" y="2766708"/>
            <a:ext cx="4670690" cy="394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620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9257" y="1151120"/>
            <a:ext cx="10232571" cy="728480"/>
          </a:xfrm>
        </p:spPr>
        <p:txBody>
          <a:bodyPr/>
          <a:lstStyle/>
          <a:p>
            <a:r>
              <a:rPr lang="zh-CN" altLang="zh-CN" dirty="0" smtClean="0"/>
              <a:t>福</a:t>
            </a:r>
            <a:r>
              <a:rPr lang="zh-CN" altLang="zh-CN" dirty="0"/>
              <a:t>柯</a:t>
            </a:r>
            <a:r>
              <a:rPr lang="zh-CN" altLang="zh-CN" dirty="0" smtClean="0"/>
              <a:t>：所</a:t>
            </a:r>
            <a:r>
              <a:rPr lang="zh-CN" altLang="zh-CN" dirty="0"/>
              <a:t>说和所示相互转移，从而相互遮掩</a:t>
            </a:r>
            <a:r>
              <a:rPr lang="zh-CN" altLang="zh-CN" dirty="0" smtClean="0"/>
              <a:t>。</a:t>
            </a:r>
            <a:r>
              <a:rPr lang="en-US" altLang="zh-CN" dirty="0"/>
              <a:t/>
            </a:r>
            <a:br>
              <a:rPr lang="en-US" altLang="zh-CN" dirty="0"/>
            </a:br>
            <a:endParaRPr kumimoji="1" lang="zh-CN" altLang="en-US" dirty="0"/>
          </a:p>
        </p:txBody>
      </p:sp>
      <p:sp>
        <p:nvSpPr>
          <p:cNvPr id="3" name="内容占位符 2"/>
          <p:cNvSpPr>
            <a:spLocks noGrp="1"/>
          </p:cNvSpPr>
          <p:nvPr>
            <p:ph idx="1"/>
          </p:nvPr>
        </p:nvSpPr>
        <p:spPr>
          <a:xfrm>
            <a:off x="286779" y="2306494"/>
            <a:ext cx="11747747" cy="4163977"/>
          </a:xfrm>
        </p:spPr>
        <p:txBody>
          <a:bodyPr/>
          <a:lstStyle/>
          <a:p>
            <a:r>
              <a:rPr lang="zh-CN" altLang="en-US" sz="2000" dirty="0" smtClean="0">
                <a:solidFill>
                  <a:srgbClr val="FF0000"/>
                </a:solidFill>
                <a:latin typeface="Times New Roman"/>
                <a:cs typeface="Times New Roman"/>
              </a:rPr>
              <a:t>福</a:t>
            </a:r>
            <a:r>
              <a:rPr lang="zh-CN" altLang="en-US" sz="2000" dirty="0">
                <a:solidFill>
                  <a:srgbClr val="FF0000"/>
                </a:solidFill>
                <a:latin typeface="Times New Roman"/>
                <a:cs typeface="Times New Roman"/>
              </a:rPr>
              <a:t>柯</a:t>
            </a:r>
            <a:r>
              <a:rPr lang="en-US" altLang="zh-CN" sz="2000" dirty="0">
                <a:solidFill>
                  <a:srgbClr val="FF0000"/>
                </a:solidFill>
                <a:latin typeface="Times New Roman"/>
                <a:cs typeface="Times New Roman"/>
              </a:rPr>
              <a:t>《</a:t>
            </a:r>
            <a:r>
              <a:rPr lang="zh-CN" altLang="en-US" sz="2000" dirty="0">
                <a:solidFill>
                  <a:srgbClr val="FF0000"/>
                </a:solidFill>
                <a:latin typeface="Times New Roman"/>
                <a:cs typeface="Times New Roman"/>
              </a:rPr>
              <a:t>这儿有两只烟斗</a:t>
            </a:r>
            <a:r>
              <a:rPr lang="en-US" altLang="zh-CN" sz="2000" dirty="0">
                <a:solidFill>
                  <a:srgbClr val="FF0000"/>
                </a:solidFill>
                <a:latin typeface="Times New Roman"/>
                <a:cs typeface="Times New Roman"/>
              </a:rPr>
              <a:t>》</a:t>
            </a:r>
            <a:r>
              <a:rPr lang="zh-CN" altLang="en-US" sz="2000" dirty="0">
                <a:solidFill>
                  <a:srgbClr val="FF0000"/>
                </a:solidFill>
                <a:latin typeface="Times New Roman"/>
                <a:cs typeface="Times New Roman"/>
              </a:rPr>
              <a:t>（“</a:t>
            </a:r>
            <a:r>
              <a:rPr lang="en-US" altLang="zh-CN" sz="2000" dirty="0">
                <a:solidFill>
                  <a:srgbClr val="FF0000"/>
                </a:solidFill>
                <a:latin typeface="Times New Roman"/>
                <a:cs typeface="Times New Roman"/>
              </a:rPr>
              <a:t>Two Pipes”</a:t>
            </a:r>
            <a:r>
              <a:rPr lang="zh-CN" altLang="en-US" sz="2000" dirty="0">
                <a:solidFill>
                  <a:srgbClr val="FF0000"/>
                </a:solidFill>
                <a:latin typeface="Times New Roman"/>
                <a:cs typeface="Times New Roman"/>
              </a:rPr>
              <a:t>）</a:t>
            </a:r>
            <a:r>
              <a:rPr lang="zh-CN" altLang="en-US" sz="2000" dirty="0">
                <a:latin typeface="Times New Roman"/>
                <a:cs typeface="Times New Roman"/>
              </a:rPr>
              <a:t>，见</a:t>
            </a:r>
            <a:r>
              <a:rPr lang="en-US" altLang="zh-CN" sz="2000" dirty="0">
                <a:latin typeface="Times New Roman"/>
                <a:cs typeface="Times New Roman"/>
              </a:rPr>
              <a:t>Michel Foucault, </a:t>
            </a:r>
            <a:r>
              <a:rPr lang="en-US" altLang="zh-CN" sz="2000" i="1" dirty="0">
                <a:latin typeface="Times New Roman"/>
                <a:cs typeface="Times New Roman"/>
              </a:rPr>
              <a:t>This Is Not a Pipe, with illustrations and letters by Rene Magritte</a:t>
            </a:r>
            <a:r>
              <a:rPr lang="en-US" altLang="zh-CN" sz="2000" dirty="0">
                <a:latin typeface="Times New Roman"/>
                <a:cs typeface="Times New Roman"/>
              </a:rPr>
              <a:t>, translated and edited by James </a:t>
            </a:r>
            <a:r>
              <a:rPr lang="en-US" altLang="zh-CN" sz="2000" dirty="0" err="1">
                <a:latin typeface="Times New Roman"/>
                <a:cs typeface="Times New Roman"/>
              </a:rPr>
              <a:t>Harkness</a:t>
            </a:r>
            <a:r>
              <a:rPr lang="en-US" altLang="zh-CN" sz="2000" dirty="0">
                <a:latin typeface="Times New Roman"/>
                <a:cs typeface="Times New Roman"/>
              </a:rPr>
              <a:t>, Berkeley: University of California Press, 1983</a:t>
            </a:r>
            <a:r>
              <a:rPr lang="zh-CN" altLang="en-US" sz="2000" dirty="0">
                <a:latin typeface="Times New Roman"/>
                <a:cs typeface="Times New Roman"/>
              </a:rPr>
              <a:t>（中译本</a:t>
            </a:r>
            <a:r>
              <a:rPr lang="en-US" altLang="zh-CN" sz="2000" dirty="0">
                <a:latin typeface="Times New Roman"/>
                <a:cs typeface="Times New Roman"/>
              </a:rPr>
              <a:t>《</a:t>
            </a:r>
            <a:r>
              <a:rPr lang="zh-CN" altLang="en-US" sz="2000" dirty="0">
                <a:latin typeface="Times New Roman"/>
                <a:cs typeface="Times New Roman"/>
              </a:rPr>
              <a:t>这不是一只烟斗</a:t>
            </a:r>
            <a:r>
              <a:rPr lang="en-US" altLang="zh-CN" sz="2000" dirty="0">
                <a:latin typeface="Times New Roman"/>
                <a:cs typeface="Times New Roman"/>
              </a:rPr>
              <a:t>》</a:t>
            </a:r>
            <a:r>
              <a:rPr lang="zh-CN" altLang="en-US" sz="2000" dirty="0">
                <a:latin typeface="Times New Roman"/>
                <a:cs typeface="Times New Roman"/>
              </a:rPr>
              <a:t>，漓江出版社</a:t>
            </a:r>
            <a:r>
              <a:rPr lang="en-US" altLang="zh-CN" sz="2000" dirty="0">
                <a:latin typeface="Times New Roman"/>
                <a:cs typeface="Times New Roman"/>
              </a:rPr>
              <a:t>2012</a:t>
            </a:r>
            <a:r>
              <a:rPr lang="zh-CN" altLang="en-US" sz="2000" dirty="0">
                <a:latin typeface="Times New Roman"/>
                <a:cs typeface="Times New Roman"/>
              </a:rPr>
              <a:t>）</a:t>
            </a:r>
            <a:r>
              <a:rPr lang="en-US" altLang="zh-CN" sz="2000" dirty="0">
                <a:latin typeface="Times New Roman"/>
                <a:cs typeface="Times New Roman"/>
              </a:rPr>
              <a:t>, p. 15.</a:t>
            </a:r>
          </a:p>
          <a:p>
            <a:r>
              <a:rPr lang="zh-CN" altLang="en-US" sz="2000" dirty="0">
                <a:latin typeface="Times New Roman"/>
                <a:cs typeface="Times New Roman"/>
              </a:rPr>
              <a:t>第一件作品作于</a:t>
            </a:r>
            <a:r>
              <a:rPr lang="en-US" altLang="zh-CN" sz="2000" dirty="0">
                <a:latin typeface="Times New Roman"/>
                <a:cs typeface="Times New Roman"/>
              </a:rPr>
              <a:t>1926</a:t>
            </a:r>
            <a:r>
              <a:rPr lang="zh-CN" altLang="en-US" sz="2000" dirty="0">
                <a:latin typeface="Times New Roman"/>
                <a:cs typeface="Times New Roman"/>
              </a:rPr>
              <a:t>年。我认为这是一只精心描绘的烟斗。烟斗下面有一句题词：这不是一只烟斗</a:t>
            </a:r>
            <a:r>
              <a:rPr lang="en-US" altLang="zh-CN" sz="2000" dirty="0">
                <a:latin typeface="Times New Roman"/>
                <a:cs typeface="Times New Roman"/>
              </a:rPr>
              <a:t>(</a:t>
            </a:r>
            <a:r>
              <a:rPr lang="zh-CN" altLang="en-US" sz="2000" dirty="0">
                <a:latin typeface="Times New Roman"/>
                <a:cs typeface="Times New Roman"/>
              </a:rPr>
              <a:t>题词用恭正的手写体书写，类似刻意雕琢的修道院经文手写体</a:t>
            </a:r>
            <a:r>
              <a:rPr lang="en-US" altLang="zh-CN" sz="2000" dirty="0">
                <a:latin typeface="Times New Roman"/>
                <a:cs typeface="Times New Roman"/>
              </a:rPr>
              <a:t>……)</a:t>
            </a:r>
            <a:r>
              <a:rPr lang="zh-CN" altLang="en-US" sz="2000" dirty="0">
                <a:latin typeface="Times New Roman"/>
                <a:cs typeface="Times New Roman"/>
              </a:rPr>
              <a:t>。另一件烟斗作品</a:t>
            </a:r>
            <a:r>
              <a:rPr lang="en-US" altLang="zh-CN" sz="2000" dirty="0">
                <a:latin typeface="Times New Roman"/>
                <a:cs typeface="Times New Roman"/>
              </a:rPr>
              <a:t>——</a:t>
            </a:r>
            <a:r>
              <a:rPr lang="zh-CN" altLang="en-US" sz="2000" dirty="0">
                <a:latin typeface="Times New Roman"/>
                <a:cs typeface="Times New Roman"/>
              </a:rPr>
              <a:t>我猜想这也是最后一件，</a:t>
            </a:r>
            <a:r>
              <a:rPr lang="en-US" altLang="zh-CN" sz="2000" dirty="0">
                <a:latin typeface="Times New Roman"/>
                <a:cs typeface="Times New Roman"/>
              </a:rPr>
              <a:t>……</a:t>
            </a:r>
            <a:r>
              <a:rPr lang="zh-CN" altLang="en-US" sz="2000" dirty="0">
                <a:latin typeface="Times New Roman"/>
                <a:cs typeface="Times New Roman"/>
              </a:rPr>
              <a:t>是同一只烟斗，有同样的文字内容和字体。但是文字和图象都安排在一个框架内</a:t>
            </a:r>
            <a:r>
              <a:rPr lang="en-US" altLang="zh-CN" sz="2000" dirty="0">
                <a:latin typeface="Times New Roman"/>
                <a:cs typeface="Times New Roman"/>
              </a:rPr>
              <a:t>, ……</a:t>
            </a:r>
            <a:r>
              <a:rPr lang="zh-CN" altLang="en-US" sz="2000" dirty="0">
                <a:latin typeface="Times New Roman"/>
                <a:cs typeface="Times New Roman"/>
              </a:rPr>
              <a:t>框架放在画架上</a:t>
            </a:r>
            <a:r>
              <a:rPr lang="en-US" altLang="zh-CN" sz="2000" dirty="0">
                <a:latin typeface="Times New Roman"/>
                <a:cs typeface="Times New Roman"/>
              </a:rPr>
              <a:t>,</a:t>
            </a:r>
            <a:r>
              <a:rPr lang="zh-CN" altLang="en-US" sz="2000" dirty="0">
                <a:latin typeface="Times New Roman"/>
                <a:cs typeface="Times New Roman"/>
              </a:rPr>
              <a:t>而画架摆在清晰可见的地板条上。上面有一只烟斗与画框里所画的烟斗极为相似，只是大得多。</a:t>
            </a:r>
          </a:p>
          <a:p>
            <a:r>
              <a:rPr lang="zh-CN" altLang="en-US" sz="2000" dirty="0">
                <a:latin typeface="Times New Roman"/>
                <a:cs typeface="Times New Roman"/>
              </a:rPr>
              <a:t>第一幅烟斗，简练得令人困惑，</a:t>
            </a:r>
            <a:r>
              <a:rPr lang="zh-CN" altLang="en-US" sz="2000" dirty="0">
                <a:solidFill>
                  <a:srgbClr val="FF0000"/>
                </a:solidFill>
                <a:latin typeface="Times New Roman"/>
                <a:cs typeface="Times New Roman"/>
              </a:rPr>
              <a:t>第二幅却在我们眼前增添了有意为之的含混</a:t>
            </a:r>
            <a:r>
              <a:rPr lang="zh-CN" altLang="en-US" sz="2000" dirty="0">
                <a:latin typeface="Times New Roman"/>
                <a:cs typeface="Times New Roman"/>
              </a:rPr>
              <a:t>。</a:t>
            </a:r>
            <a:r>
              <a:rPr lang="en-US" altLang="zh-CN" sz="2000" dirty="0">
                <a:latin typeface="Times New Roman"/>
                <a:cs typeface="Times New Roman"/>
              </a:rPr>
              <a:t>……</a:t>
            </a:r>
            <a:r>
              <a:rPr lang="zh-CN" altLang="en-US" sz="2000" dirty="0">
                <a:latin typeface="Times New Roman"/>
                <a:cs typeface="Times New Roman"/>
              </a:rPr>
              <a:t>这儿有两只烟斗，也许我们不能说：这是描绘同一只烟斗的两幅画？这是一只烟斗和一幅描绘烟斗的画？这是两幅各自描绘了不同烟斗的画？一幅画描绘了烟斗，另一幅画不是？或两幅画既不是烟斗</a:t>
            </a:r>
            <a:r>
              <a:rPr lang="en-US" altLang="zh-CN" sz="2000" dirty="0">
                <a:latin typeface="Times New Roman"/>
                <a:cs typeface="Times New Roman"/>
              </a:rPr>
              <a:t>,</a:t>
            </a:r>
            <a:r>
              <a:rPr lang="zh-CN" altLang="en-US" sz="2000" dirty="0">
                <a:latin typeface="Times New Roman"/>
                <a:cs typeface="Times New Roman"/>
              </a:rPr>
              <a:t>也没有描绘烟斗？</a:t>
            </a:r>
            <a:r>
              <a:rPr lang="en-US" altLang="zh-CN" sz="2000" dirty="0" smtClean="0">
                <a:latin typeface="Times New Roman"/>
                <a:cs typeface="Times New Roman"/>
              </a:rPr>
              <a:t>……</a:t>
            </a:r>
            <a:endParaRPr lang="en-US" altLang="zh-CN" sz="2000" dirty="0">
              <a:latin typeface="Times New Roman"/>
              <a:cs typeface="Times New Roman"/>
            </a:endParaRPr>
          </a:p>
        </p:txBody>
      </p:sp>
    </p:spTree>
    <p:extLst>
      <p:ext uri="{BB962C8B-B14F-4D97-AF65-F5344CB8AC3E}">
        <p14:creationId xmlns:p14="http://schemas.microsoft.com/office/powerpoint/2010/main" val="2226676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a:xfrm>
            <a:off x="981075" y="947738"/>
            <a:ext cx="9391650" cy="728662"/>
          </a:xfrm>
        </p:spPr>
        <p:txBody>
          <a:bodyPr/>
          <a:lstStyle/>
          <a:p>
            <a:pPr eaLnBrk="1" hangingPunct="1"/>
            <a:r>
              <a:rPr kumimoji="0" lang="en-US" altLang="zh-CN" sz="2800" dirty="0" smtClean="0">
                <a:latin typeface="Times New Roman" panose="02020603050405020304" pitchFamily="18" charset="0"/>
                <a:cs typeface="Times New Roman" panose="02020603050405020304" pitchFamily="18" charset="0"/>
              </a:rPr>
              <a:t>The </a:t>
            </a:r>
            <a:r>
              <a:rPr kumimoji="0" lang="en-US" altLang="zh-CN" sz="2800" dirty="0">
                <a:latin typeface="Times New Roman" panose="02020603050405020304" pitchFamily="18" charset="0"/>
                <a:cs typeface="Times New Roman" panose="02020603050405020304" pitchFamily="18" charset="0"/>
              </a:rPr>
              <a:t>Metaphor of "Two Pipes" in the Movie of "The Two Popes</a:t>
            </a:r>
            <a:r>
              <a:rPr kumimoji="0" lang="en-US" altLang="zh-CN" sz="2800" dirty="0" smtClean="0">
                <a:latin typeface="Times New Roman" panose="02020603050405020304" pitchFamily="18" charset="0"/>
                <a:cs typeface="Times New Roman" panose="02020603050405020304" pitchFamily="18" charset="0"/>
              </a:rPr>
              <a:t>"</a:t>
            </a:r>
            <a:endParaRPr kumimoji="0" lang="zh-CN" altLang="en-US" sz="2800" dirty="0">
              <a:latin typeface="Times New Roman" panose="02020603050405020304" pitchFamily="18" charset="0"/>
              <a:cs typeface="Times New Roman" panose="02020603050405020304" pitchFamily="18" charset="0"/>
            </a:endParaRPr>
          </a:p>
        </p:txBody>
      </p:sp>
      <p:sp>
        <p:nvSpPr>
          <p:cNvPr id="26626" name="内容占位符 2"/>
          <p:cNvSpPr>
            <a:spLocks noGrp="1" noChangeArrowheads="1"/>
          </p:cNvSpPr>
          <p:nvPr>
            <p:ph idx="1"/>
          </p:nvPr>
        </p:nvSpPr>
        <p:spPr>
          <a:xfrm>
            <a:off x="90719" y="2252663"/>
            <a:ext cx="11897163" cy="3846512"/>
          </a:xfrm>
        </p:spPr>
        <p:txBody>
          <a:bodyPr/>
          <a:lstStyle/>
          <a:p>
            <a:pPr eaLnBrk="1" hangingPunct="1"/>
            <a:r>
              <a:rPr kumimoji="0" lang="zh-CN" altLang="en-US" sz="2000" dirty="0">
                <a:latin typeface="Times New Roman" charset="0"/>
              </a:rPr>
              <a:t>如果说福柯</a:t>
            </a:r>
            <a:r>
              <a:rPr kumimoji="0" lang="en-US" altLang="zh-CN" sz="2000" dirty="0">
                <a:latin typeface="Times New Roman" charset="0"/>
              </a:rPr>
              <a:t>Two Pipes</a:t>
            </a:r>
            <a:r>
              <a:rPr kumimoji="0" lang="zh-CN" altLang="en-US" sz="2000" dirty="0">
                <a:latin typeface="Times New Roman" charset="0"/>
              </a:rPr>
              <a:t>涉及“词”与“物”之间的断裂，及其相互转移、又相互隐藏的关系，那么影片中的</a:t>
            </a:r>
            <a:r>
              <a:rPr kumimoji="0" lang="en-US" altLang="zh-CN" sz="2000" dirty="0">
                <a:solidFill>
                  <a:srgbClr val="FF0000"/>
                </a:solidFill>
                <a:latin typeface="Times New Roman" charset="0"/>
              </a:rPr>
              <a:t>Two Popes</a:t>
            </a:r>
            <a:r>
              <a:rPr kumimoji="0" lang="zh-CN" altLang="en-US" sz="2000" dirty="0">
                <a:solidFill>
                  <a:srgbClr val="FF0000"/>
                </a:solidFill>
                <a:latin typeface="Times New Roman" charset="0"/>
              </a:rPr>
              <a:t>亦如马格利特之“是”又“不是”的两支烟斗</a:t>
            </a:r>
            <a:r>
              <a:rPr kumimoji="0" lang="zh-CN" altLang="en-US" sz="2000" dirty="0" smtClean="0">
                <a:latin typeface="Times New Roman" charset="0"/>
              </a:rPr>
              <a:t>：</a:t>
            </a:r>
            <a:endParaRPr kumimoji="0" lang="en-US" altLang="zh-CN" sz="2000" dirty="0" smtClean="0">
              <a:latin typeface="Times New Roman" charset="0"/>
            </a:endParaRPr>
          </a:p>
          <a:p>
            <a:pPr eaLnBrk="1" hangingPunct="1"/>
            <a:r>
              <a:rPr kumimoji="0" lang="en-US" altLang="zh-CN" sz="2000" dirty="0" smtClean="0">
                <a:latin typeface="Times New Roman" charset="0"/>
              </a:rPr>
              <a:t>Good morning and welcome to the Sky-tours sales desk./ I am looking for a flight from Rome to </a:t>
            </a:r>
            <a:r>
              <a:rPr kumimoji="0" lang="en-US" altLang="zh-CN" sz="2000" dirty="0" err="1" smtClean="0">
                <a:latin typeface="Times New Roman" charset="0"/>
              </a:rPr>
              <a:t>Lampe</a:t>
            </a:r>
            <a:r>
              <a:rPr kumimoji="0" lang="en-US" altLang="zh-CN" sz="2000" b="1" dirty="0" err="1" smtClean="0">
                <a:latin typeface="Times New Roman" charset="0"/>
              </a:rPr>
              <a:t>do</a:t>
            </a:r>
            <a:r>
              <a:rPr kumimoji="0" lang="en-US" altLang="zh-CN" sz="2000" dirty="0" err="1" smtClean="0">
                <a:latin typeface="Times New Roman" charset="0"/>
              </a:rPr>
              <a:t>sa</a:t>
            </a:r>
            <a:r>
              <a:rPr kumimoji="0" lang="en-US" altLang="zh-CN" sz="2000" dirty="0" smtClean="0">
                <a:latin typeface="Times New Roman" charset="0"/>
              </a:rPr>
              <a:t>./ Name? /</a:t>
            </a:r>
            <a:r>
              <a:rPr lang="en-US" altLang="zh-CN" sz="2000" dirty="0" err="1" smtClean="0">
                <a:latin typeface="Times New Roman" panose="02020603050405020304" pitchFamily="18" charset="0"/>
                <a:cs typeface="Times New Roman" panose="02020603050405020304" pitchFamily="18" charset="0"/>
              </a:rPr>
              <a:t>Ber</a:t>
            </a:r>
            <a:r>
              <a:rPr lang="en-US" altLang="zh-CN" sz="2000" b="1" dirty="0" err="1" smtClean="0">
                <a:latin typeface="Times New Roman" panose="02020603050405020304" pitchFamily="18" charset="0"/>
                <a:cs typeface="Times New Roman" panose="02020603050405020304" pitchFamily="18" charset="0"/>
              </a:rPr>
              <a:t>go</a:t>
            </a:r>
            <a:r>
              <a:rPr lang="en-US" altLang="zh-CN" sz="2000" dirty="0" err="1" smtClean="0">
                <a:latin typeface="Times New Roman" panose="02020603050405020304" pitchFamily="18" charset="0"/>
                <a:cs typeface="Times New Roman" panose="02020603050405020304" pitchFamily="18" charset="0"/>
              </a:rPr>
              <a:t>glio</a:t>
            </a:r>
            <a:r>
              <a:rPr lang="en-US" altLang="zh-CN" sz="2000" dirty="0" smtClean="0">
                <a:latin typeface="Times New Roman" panose="02020603050405020304" pitchFamily="18" charset="0"/>
                <a:cs typeface="Times New Roman" panose="02020603050405020304" pitchFamily="18" charset="0"/>
              </a:rPr>
              <a:t>. Jorge </a:t>
            </a:r>
            <a:r>
              <a:rPr lang="en-US" altLang="zh-CN" sz="2000" dirty="0" err="1" smtClean="0">
                <a:latin typeface="Times New Roman" panose="02020603050405020304" pitchFamily="18" charset="0"/>
                <a:cs typeface="Times New Roman" panose="02020603050405020304" pitchFamily="18" charset="0"/>
              </a:rPr>
              <a:t>Bergoglio</a:t>
            </a:r>
            <a:r>
              <a:rPr lang="en-US" altLang="zh-CN" sz="2000" dirty="0" smtClean="0">
                <a:latin typeface="Times New Roman" panose="02020603050405020304" pitchFamily="18" charset="0"/>
                <a:cs typeface="Times New Roman" panose="02020603050405020304" pitchFamily="18" charset="0"/>
              </a:rPr>
              <a:t>./  Like the Pope? /Oh yes, in fact… /Postcode? /… I am not sure… Vatican City.  /</a:t>
            </a:r>
            <a:r>
              <a:rPr lang="en-US" altLang="zh-CN" sz="2000" dirty="0" err="1" smtClean="0">
                <a:latin typeface="Times New Roman" panose="02020603050405020304" pitchFamily="18" charset="0"/>
                <a:cs typeface="Times New Roman" panose="02020603050405020304" pitchFamily="18" charset="0"/>
              </a:rPr>
              <a:t>Hm</a:t>
            </a:r>
            <a:r>
              <a:rPr lang="en-US" altLang="zh-CN" sz="2000" dirty="0" smtClean="0">
                <a:latin typeface="Times New Roman" panose="02020603050405020304" pitchFamily="18" charset="0"/>
                <a:cs typeface="Times New Roman" panose="02020603050405020304" pitchFamily="18" charset="0"/>
              </a:rPr>
              <a:t>… Very funny.</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Vatican City </a:t>
            </a:r>
            <a:r>
              <a:rPr lang="zh-CN" altLang="en-US" sz="2000" dirty="0" smtClean="0">
                <a:latin typeface="Times New Roman" panose="02020603050405020304" pitchFamily="18" charset="0"/>
                <a:cs typeface="Times New Roman" panose="02020603050405020304" pitchFamily="18" charset="0"/>
              </a:rPr>
              <a:t>有如“这是一支烟斗”，否则还不至于被挂断电话）</a:t>
            </a:r>
            <a:endParaRPr kumimoji="0" lang="en-US" altLang="zh-CN" sz="2000" dirty="0" smtClean="0">
              <a:latin typeface="Times New Roman" charset="0"/>
            </a:endParaRPr>
          </a:p>
          <a:p>
            <a:pPr eaLnBrk="1" hangingPunct="1"/>
            <a:r>
              <a:rPr kumimoji="0" lang="zh-CN" altLang="en-US" sz="2000" dirty="0">
                <a:latin typeface="Times New Roman" charset="0"/>
              </a:rPr>
              <a:t>一位是很久听不到“征兆”（</a:t>
            </a:r>
            <a:r>
              <a:rPr kumimoji="0" lang="en-US" altLang="zh-CN" sz="2000" dirty="0">
                <a:latin typeface="Times New Roman" charset="0"/>
              </a:rPr>
              <a:t>signs</a:t>
            </a:r>
            <a:r>
              <a:rPr kumimoji="0" lang="zh-CN" altLang="en-US" sz="2000" dirty="0">
                <a:latin typeface="Times New Roman" charset="0"/>
              </a:rPr>
              <a:t>）、周边充满丑闻的教宗，另一位是跳探戈、吃披萨、偶然遁入空门、提醒我们十二世纪以后才有禁欲之教规的教宗；</a:t>
            </a:r>
          </a:p>
          <a:p>
            <a:pPr eaLnBrk="1" hangingPunct="1"/>
            <a:r>
              <a:rPr kumimoji="0" lang="zh-CN" altLang="en-US" sz="2000" dirty="0">
                <a:latin typeface="Times New Roman" charset="0"/>
              </a:rPr>
              <a:t>一位是精通古典音乐以及“只有两成枢机主教能听懂”的拉丁文、甚至还录制过钢琴演奏专辑的教宗，另一位是立志改革、肃清腐败、又对教会的现状灰心至极乃至宁可去作普通教士的教宗；</a:t>
            </a:r>
          </a:p>
          <a:p>
            <a:pPr eaLnBrk="1" hangingPunct="1"/>
            <a:r>
              <a:rPr kumimoji="0" lang="zh-CN" altLang="en-US" sz="2000" dirty="0">
                <a:latin typeface="Times New Roman" charset="0"/>
              </a:rPr>
              <a:t>一位是已经成为教宗又决心辞去教宗的教宗，另一位是本要辞去枢机主教最终却“承继”了教宗的教宗</a:t>
            </a:r>
            <a:r>
              <a:rPr kumimoji="0" lang="zh-CN" altLang="en-US" sz="2000" dirty="0" smtClean="0">
                <a:latin typeface="Times New Roman" charset="0"/>
              </a:rPr>
              <a:t>。</a:t>
            </a:r>
            <a:endParaRPr kumimoji="0" lang="zh-CN" altLang="en-US" sz="2000" dirty="0">
              <a:latin typeface="Times New Roman" charset="0"/>
            </a:endParaRPr>
          </a:p>
        </p:txBody>
      </p:sp>
      <p:pic>
        <p:nvPicPr>
          <p:cNvPr id="26627"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367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noChangeArrowheads="1"/>
          </p:cNvSpPr>
          <p:nvPr>
            <p:ph type="title"/>
          </p:nvPr>
        </p:nvSpPr>
        <p:spPr>
          <a:xfrm>
            <a:off x="981075" y="947738"/>
            <a:ext cx="9391650" cy="728662"/>
          </a:xfrm>
        </p:spPr>
        <p:txBody>
          <a:bodyPr/>
          <a:lstStyle/>
          <a:p>
            <a:pPr eaLnBrk="1" hangingPunct="1"/>
            <a:r>
              <a:rPr kumimoji="0" lang="zh-CN" altLang="en-US" sz="3200" dirty="0" smtClean="0">
                <a:latin typeface="Century Gothic" charset="0"/>
              </a:rPr>
              <a:t>“教宗”与“烟斗”互为隐喻</a:t>
            </a:r>
            <a:endParaRPr kumimoji="0" lang="zh-CN" altLang="en-US" sz="3200" dirty="0">
              <a:latin typeface="Century Gothic" charset="0"/>
            </a:endParaRPr>
          </a:p>
        </p:txBody>
      </p:sp>
      <p:sp>
        <p:nvSpPr>
          <p:cNvPr id="26626" name="内容占位符 2"/>
          <p:cNvSpPr>
            <a:spLocks noGrp="1" noChangeArrowheads="1"/>
          </p:cNvSpPr>
          <p:nvPr>
            <p:ph idx="1"/>
          </p:nvPr>
        </p:nvSpPr>
        <p:spPr>
          <a:xfrm>
            <a:off x="90719" y="2252663"/>
            <a:ext cx="11897163" cy="3846512"/>
          </a:xfrm>
        </p:spPr>
        <p:txBody>
          <a:bodyPr/>
          <a:lstStyle/>
          <a:p>
            <a:pPr eaLnBrk="1" hangingPunct="1"/>
            <a:r>
              <a:rPr kumimoji="0" lang="zh-CN" altLang="en-US" sz="2400" dirty="0" smtClean="0">
                <a:latin typeface="Times New Roman" charset="0"/>
              </a:rPr>
              <a:t>无论</a:t>
            </a:r>
            <a:r>
              <a:rPr kumimoji="0" lang="zh-CN" altLang="en-US" sz="2400" dirty="0">
                <a:latin typeface="Times New Roman" charset="0"/>
              </a:rPr>
              <a:t>“教宗”还是“烟斗”，“是”或“不是”都成为了一个问题。现代人的</a:t>
            </a:r>
            <a:r>
              <a:rPr kumimoji="0" lang="en-US" altLang="zh-CN" sz="2400" dirty="0">
                <a:latin typeface="Times New Roman" charset="0"/>
              </a:rPr>
              <a:t>to be or not to be</a:t>
            </a:r>
            <a:r>
              <a:rPr kumimoji="0" lang="zh-CN" altLang="en-US" sz="2400" dirty="0">
                <a:latin typeface="Times New Roman" charset="0"/>
              </a:rPr>
              <a:t>，令人想到一位智者对苏格拉底的调侃：苏格拉底的名言是“未经检验的生活不值得一活”（</a:t>
            </a:r>
            <a:r>
              <a:rPr kumimoji="0" lang="en-US" altLang="zh-CN" sz="2400" dirty="0">
                <a:latin typeface="Times New Roman" charset="0"/>
              </a:rPr>
              <a:t>The life unexamined is not worth living</a:t>
            </a:r>
            <a:r>
              <a:rPr kumimoji="0" lang="zh-CN" altLang="en-US" sz="2400" dirty="0">
                <a:latin typeface="Times New Roman" charset="0"/>
              </a:rPr>
              <a:t>）；而“经过检验的生活有时候真的没法儿活”（</a:t>
            </a:r>
            <a:r>
              <a:rPr kumimoji="0" lang="en-US" altLang="zh-CN" sz="2400" dirty="0">
                <a:latin typeface="Times New Roman" charset="0"/>
              </a:rPr>
              <a:t>The life examined is hard to live</a:t>
            </a:r>
            <a:r>
              <a:rPr kumimoji="0" lang="zh-CN" altLang="en-US" sz="2400" dirty="0">
                <a:latin typeface="Times New Roman" charset="0"/>
              </a:rPr>
              <a:t>）。</a:t>
            </a:r>
          </a:p>
          <a:p>
            <a:pPr eaLnBrk="1" hangingPunct="1"/>
            <a:r>
              <a:rPr kumimoji="0" lang="zh-CN" altLang="en-US" sz="2400" dirty="0">
                <a:latin typeface="Times New Roman" charset="0"/>
              </a:rPr>
              <a:t>影片以“</a:t>
            </a:r>
            <a:r>
              <a:rPr kumimoji="0" lang="en-US" altLang="zh-CN" sz="2400" dirty="0">
                <a:latin typeface="Times New Roman" charset="0"/>
              </a:rPr>
              <a:t>The Two Popes”</a:t>
            </a:r>
            <a:r>
              <a:rPr kumimoji="0" lang="zh-CN" altLang="en-US" sz="2400" dirty="0">
                <a:latin typeface="Times New Roman" charset="0"/>
              </a:rPr>
              <a:t>暗示着“</a:t>
            </a:r>
            <a:r>
              <a:rPr kumimoji="0" lang="en-US" altLang="zh-CN" sz="2400" dirty="0">
                <a:latin typeface="Times New Roman" charset="0"/>
              </a:rPr>
              <a:t>Two Pipes”</a:t>
            </a:r>
            <a:r>
              <a:rPr kumimoji="0" lang="zh-CN" altLang="en-US" sz="2400" dirty="0">
                <a:latin typeface="Times New Roman" charset="0"/>
              </a:rPr>
              <a:t>，在塑造两位颇为可爱的老人之同时，也使“教宗”和“烟斗”互为隐喻。而充溢其间的似乎已经不是矛盾和焦虑，却是对这一无可回避的现代情境坦然处之。</a:t>
            </a:r>
          </a:p>
          <a:p>
            <a:pPr eaLnBrk="1" hangingPunct="1"/>
            <a:r>
              <a:rPr kumimoji="0" lang="zh-CN" altLang="en-US" sz="2400" dirty="0">
                <a:latin typeface="Times New Roman" charset="0"/>
              </a:rPr>
              <a:t>犹如那位新教宗为老教宗讲的笑话</a:t>
            </a:r>
            <a:r>
              <a:rPr kumimoji="0" lang="en-US" altLang="zh-CN" sz="2400" dirty="0">
                <a:latin typeface="Times New Roman" charset="0"/>
              </a:rPr>
              <a:t>——</a:t>
            </a:r>
            <a:r>
              <a:rPr kumimoji="0" lang="zh-CN" altLang="en-US" sz="2400" dirty="0">
                <a:latin typeface="Times New Roman" charset="0"/>
              </a:rPr>
              <a:t>有人问：祷告的时候可以抽烟吗？回答当然是不可以。然而这可能不是问题错了、却是提问的方式错了；如果问：抽烟的时候可以祷告吗？好像可以</a:t>
            </a:r>
            <a:r>
              <a:rPr kumimoji="0" lang="zh-CN" altLang="en-US" sz="2400" dirty="0" smtClean="0">
                <a:latin typeface="Times New Roman" charset="0"/>
              </a:rPr>
              <a:t>。（类似的笑话：</a:t>
            </a:r>
            <a:r>
              <a:rPr kumimoji="0" lang="en-US" altLang="zh-CN" sz="2400" dirty="0" smtClean="0">
                <a:latin typeface="Times New Roman" charset="0"/>
              </a:rPr>
              <a:t>Never in my life / half blessed …</a:t>
            </a:r>
            <a:r>
              <a:rPr kumimoji="0" lang="zh-CN" altLang="en-US" sz="2400" dirty="0" smtClean="0">
                <a:latin typeface="Times New Roman" charset="0"/>
              </a:rPr>
              <a:t>）</a:t>
            </a:r>
            <a:endParaRPr kumimoji="0" lang="zh-CN" altLang="en-US" sz="2400" dirty="0">
              <a:latin typeface="Times New Roman" charset="0"/>
            </a:endParaRPr>
          </a:p>
        </p:txBody>
      </p:sp>
      <p:pic>
        <p:nvPicPr>
          <p:cNvPr id="26627"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66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cs typeface="Times New Roman" panose="02020603050405020304" pitchFamily="18" charset="0"/>
              </a:rPr>
              <a:t>齐泽</a:t>
            </a:r>
            <a:r>
              <a:rPr lang="zh-CN" altLang="en-US" dirty="0" smtClean="0">
                <a:latin typeface="Times New Roman" panose="02020603050405020304" pitchFamily="18" charset="0"/>
                <a:cs typeface="Times New Roman" panose="02020603050405020304" pitchFamily="18" charset="0"/>
              </a:rPr>
              <a:t>克</a:t>
            </a:r>
            <a:r>
              <a:rPr lang="en-US" altLang="zh-CN" dirty="0" smtClean="0">
                <a:latin typeface="Times New Roman" panose="02020603050405020304" pitchFamily="18" charset="0"/>
                <a:cs typeface="Times New Roman" panose="02020603050405020304" pitchFamily="18" charset="0"/>
              </a:rPr>
              <a:t>:</a:t>
            </a:r>
            <a:r>
              <a:rPr lang="en-US" altLang="zh-CN" dirty="0" smtClean="0"/>
              <a:t>《</a:t>
            </a:r>
            <a:r>
              <a:rPr lang="zh-CN" altLang="en-US" dirty="0"/>
              <a:t>不敢问希区柯克的</a:t>
            </a:r>
            <a:r>
              <a:rPr lang="zh-CN" altLang="en-US" dirty="0" smtClean="0"/>
              <a:t>就去问</a:t>
            </a:r>
            <a:r>
              <a:rPr lang="zh-CN" altLang="en-US" dirty="0"/>
              <a:t>拉康</a:t>
            </a:r>
            <a:r>
              <a:rPr lang="en-US" altLang="zh-CN" dirty="0">
                <a:latin typeface="Times New Roman" panose="02020603050405020304" pitchFamily="18" charset="0"/>
                <a:cs typeface="Times New Roman" panose="02020603050405020304" pitchFamily="18" charset="0"/>
              </a:rPr>
              <a:t>》</a:t>
            </a:r>
            <a:endParaRPr lang="zh-CN" altLang="en-US" dirty="0"/>
          </a:p>
        </p:txBody>
      </p:sp>
      <p:sp>
        <p:nvSpPr>
          <p:cNvPr id="3" name="内容占位符 2"/>
          <p:cNvSpPr>
            <a:spLocks noGrp="1"/>
          </p:cNvSpPr>
          <p:nvPr>
            <p:ph idx="1"/>
          </p:nvPr>
        </p:nvSpPr>
        <p:spPr>
          <a:xfrm>
            <a:off x="0" y="2356756"/>
            <a:ext cx="12061371" cy="3521529"/>
          </a:xfrm>
        </p:spPr>
        <p:txBody>
          <a:bodyPr/>
          <a:lstStyle/>
          <a:p>
            <a:r>
              <a:rPr lang="zh-CN" altLang="en-US" sz="2000" dirty="0" smtClean="0">
                <a:latin typeface="Times New Roman" panose="02020603050405020304" pitchFamily="18" charset="0"/>
                <a:cs typeface="Times New Roman" panose="02020603050405020304" pitchFamily="18" charset="0"/>
              </a:rPr>
              <a:t>电影由</a:t>
            </a:r>
            <a:r>
              <a:rPr lang="zh-CN" altLang="en-US" sz="2000" dirty="0">
                <a:latin typeface="Times New Roman" panose="02020603050405020304" pitchFamily="18" charset="0"/>
                <a:cs typeface="Times New Roman" panose="02020603050405020304" pitchFamily="18" charset="0"/>
              </a:rPr>
              <a:t>戏剧剧本改编而</a:t>
            </a:r>
            <a:r>
              <a:rPr lang="zh-CN" altLang="en-US" sz="2000" dirty="0" smtClean="0">
                <a:latin typeface="Times New Roman" panose="02020603050405020304" pitchFamily="18" charset="0"/>
                <a:cs typeface="Times New Roman" panose="02020603050405020304" pitchFamily="18" charset="0"/>
              </a:rPr>
              <a:t>来，片名从</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Pope</a:t>
            </a:r>
            <a:r>
              <a:rPr lang="zh-CN" altLang="en-US" sz="2000" dirty="0">
                <a:latin typeface="Times New Roman" panose="02020603050405020304" pitchFamily="18" charset="0"/>
                <a:cs typeface="Times New Roman" panose="02020603050405020304" pitchFamily="18" charset="0"/>
              </a:rPr>
              <a:t>改为</a:t>
            </a:r>
            <a:r>
              <a:rPr lang="en-US" altLang="zh-CN" sz="2000" dirty="0">
                <a:latin typeface="Times New Roman" panose="02020603050405020304" pitchFamily="18" charset="0"/>
                <a:cs typeface="Times New Roman" panose="02020603050405020304" pitchFamily="18" charset="0"/>
              </a:rPr>
              <a:t>The Two </a:t>
            </a:r>
            <a:r>
              <a:rPr lang="en-US" altLang="zh-CN" sz="2000" dirty="0" smtClean="0">
                <a:latin typeface="Times New Roman" panose="02020603050405020304" pitchFamily="18" charset="0"/>
                <a:cs typeface="Times New Roman" panose="02020603050405020304" pitchFamily="18" charset="0"/>
              </a:rPr>
              <a:t>Popes</a:t>
            </a:r>
            <a:r>
              <a:rPr lang="zh-CN" altLang="en-US" sz="2000" dirty="0" smtClean="0">
                <a:latin typeface="Times New Roman" panose="02020603050405020304" pitchFamily="18" charset="0"/>
                <a:cs typeface="Times New Roman" panose="02020603050405020304" pitchFamily="18" charset="0"/>
              </a:rPr>
              <a:t>。编剧</a:t>
            </a:r>
            <a:r>
              <a:rPr lang="en-US" altLang="zh-CN" sz="2000" dirty="0">
                <a:latin typeface="Times New Roman" panose="02020603050405020304" pitchFamily="18" charset="0"/>
                <a:cs typeface="Times New Roman" panose="02020603050405020304" pitchFamily="18" charset="0"/>
              </a:rPr>
              <a:t>Anthony </a:t>
            </a:r>
            <a:r>
              <a:rPr lang="en-US" altLang="zh-CN" sz="2000" dirty="0" err="1">
                <a:latin typeface="Times New Roman" panose="02020603050405020304" pitchFamily="18" charset="0"/>
                <a:cs typeface="Times New Roman" panose="02020603050405020304" pitchFamily="18" charset="0"/>
              </a:rPr>
              <a:t>McCarten</a:t>
            </a:r>
            <a:r>
              <a:rPr lang="zh-CN" altLang="en-US" sz="2000" dirty="0" smtClean="0">
                <a:latin typeface="Times New Roman" panose="02020603050405020304" pitchFamily="18" charset="0"/>
                <a:cs typeface="Times New Roman" panose="02020603050405020304" pitchFamily="18" charset="0"/>
              </a:rPr>
              <a:t>将</a:t>
            </a:r>
            <a:r>
              <a:rPr lang="zh-CN" altLang="en-US" sz="2000" dirty="0">
                <a:latin typeface="Times New Roman" panose="02020603050405020304" pitchFamily="18" charset="0"/>
                <a:cs typeface="Times New Roman" panose="02020603050405020304" pitchFamily="18" charset="0"/>
              </a:rPr>
              <a:t>“是”又“不是”的</a:t>
            </a:r>
            <a:r>
              <a:rPr lang="zh-CN" altLang="en-US" sz="2000" dirty="0" smtClean="0">
                <a:latin typeface="Times New Roman" panose="02020603050405020304" pitchFamily="18" charset="0"/>
                <a:cs typeface="Times New Roman" panose="02020603050405020304" pitchFamily="18" charset="0"/>
              </a:rPr>
              <a:t>问题表述为</a:t>
            </a: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How </a:t>
            </a:r>
            <a:r>
              <a:rPr lang="en-US" altLang="zh-CN" sz="2000" dirty="0">
                <a:latin typeface="Times New Roman" panose="02020603050405020304" pitchFamily="18" charset="0"/>
                <a:cs typeface="Times New Roman" panose="02020603050405020304" pitchFamily="18" charset="0"/>
              </a:rPr>
              <a:t>could Ratzinger and </a:t>
            </a:r>
            <a:r>
              <a:rPr lang="en-US" altLang="zh-CN" sz="2000" dirty="0" err="1">
                <a:latin typeface="Times New Roman" panose="02020603050405020304" pitchFamily="18" charset="0"/>
                <a:cs typeface="Times New Roman" panose="02020603050405020304" pitchFamily="18" charset="0"/>
              </a:rPr>
              <a:t>Bergoglio</a:t>
            </a:r>
            <a:r>
              <a:rPr lang="en-US" altLang="zh-CN" sz="2000" dirty="0">
                <a:latin typeface="Times New Roman" panose="02020603050405020304" pitchFamily="18" charset="0"/>
                <a:cs typeface="Times New Roman" panose="02020603050405020304" pitchFamily="18" charset="0"/>
              </a:rPr>
              <a:t> coexist and both be in</a:t>
            </a:r>
            <a:r>
              <a:rPr lang="en-US" altLang="zh-CN" sz="2000" b="1" dirty="0">
                <a:latin typeface="Times New Roman" panose="02020603050405020304" pitchFamily="18" charset="0"/>
                <a:cs typeface="Times New Roman" panose="02020603050405020304" pitchFamily="18" charset="0"/>
              </a:rPr>
              <a:t>fa</a:t>
            </a:r>
            <a:r>
              <a:rPr lang="en-US" altLang="zh-CN" sz="2000" dirty="0">
                <a:latin typeface="Times New Roman" panose="02020603050405020304" pitchFamily="18" charset="0"/>
                <a:cs typeface="Times New Roman" panose="02020603050405020304" pitchFamily="18" charset="0"/>
              </a:rPr>
              <a:t>llible, both be right …when they seem to disagree on so much</a:t>
            </a:r>
            <a:r>
              <a:rPr lang="zh-CN" altLang="en-US" sz="2000" dirty="0" smtClean="0">
                <a:latin typeface="Times New Roman" panose="02020603050405020304" pitchFamily="18" charset="0"/>
                <a:cs typeface="Times New Roman" panose="02020603050405020304" pitchFamily="18" charset="0"/>
              </a:rPr>
              <a:t>？而</a:t>
            </a:r>
            <a:r>
              <a:rPr lang="zh-CN" altLang="en-US" sz="2000" dirty="0" smtClean="0">
                <a:solidFill>
                  <a:srgbClr val="FF0000"/>
                </a:solidFill>
                <a:latin typeface="Times New Roman" panose="02020603050405020304" pitchFamily="18" charset="0"/>
                <a:cs typeface="Times New Roman" panose="02020603050405020304" pitchFamily="18" charset="0"/>
              </a:rPr>
              <a:t>无论“亦此亦彼”</a:t>
            </a:r>
            <a:r>
              <a:rPr lang="zh-CN" altLang="en-US" sz="2000" dirty="0">
                <a:solidFill>
                  <a:srgbClr val="FF0000"/>
                </a:solidFill>
                <a:latin typeface="Times New Roman" panose="02020603050405020304" pitchFamily="18" charset="0"/>
                <a:cs typeface="Times New Roman" panose="02020603050405020304" pitchFamily="18" charset="0"/>
              </a:rPr>
              <a:t>（</a:t>
            </a:r>
            <a:r>
              <a:rPr lang="en-US" altLang="zh-CN" sz="2000" dirty="0">
                <a:solidFill>
                  <a:srgbClr val="FF0000"/>
                </a:solidFill>
                <a:latin typeface="Times New Roman" panose="02020603050405020304" pitchFamily="18" charset="0"/>
                <a:cs typeface="Times New Roman" panose="02020603050405020304" pitchFamily="18" charset="0"/>
              </a:rPr>
              <a:t>both/and</a:t>
            </a:r>
            <a:r>
              <a:rPr lang="zh-CN" altLang="en-US" sz="2000" dirty="0" smtClean="0">
                <a:solidFill>
                  <a:srgbClr val="FF0000"/>
                </a:solidFill>
                <a:latin typeface="Times New Roman" panose="02020603050405020304" pitchFamily="18" charset="0"/>
                <a:cs typeface="Times New Roman" panose="02020603050405020304" pitchFamily="18" charset="0"/>
              </a:rPr>
              <a:t>）还是“非此亦非彼”</a:t>
            </a:r>
            <a:r>
              <a:rPr lang="zh-CN" altLang="en-US" sz="2000" dirty="0">
                <a:solidFill>
                  <a:srgbClr val="FF0000"/>
                </a:solidFill>
                <a:latin typeface="Times New Roman" panose="02020603050405020304" pitchFamily="18" charset="0"/>
                <a:cs typeface="Times New Roman" panose="02020603050405020304" pitchFamily="18" charset="0"/>
              </a:rPr>
              <a:t>（</a:t>
            </a:r>
            <a:r>
              <a:rPr lang="en-US" altLang="zh-CN" sz="2000" dirty="0">
                <a:solidFill>
                  <a:srgbClr val="FF0000"/>
                </a:solidFill>
                <a:latin typeface="Times New Roman" panose="02020603050405020304" pitchFamily="18" charset="0"/>
                <a:cs typeface="Times New Roman" panose="02020603050405020304" pitchFamily="18" charset="0"/>
              </a:rPr>
              <a:t>neither/nor</a:t>
            </a:r>
            <a:r>
              <a:rPr lang="zh-CN" altLang="en-US" sz="2000" dirty="0" smtClean="0">
                <a:solidFill>
                  <a:srgbClr val="FF0000"/>
                </a:solidFill>
                <a:latin typeface="Times New Roman" panose="02020603050405020304" pitchFamily="18" charset="0"/>
                <a:cs typeface="Times New Roman" panose="02020603050405020304" pitchFamily="18" charset="0"/>
              </a:rPr>
              <a:t>），都针对着“非此即彼”（</a:t>
            </a:r>
            <a:r>
              <a:rPr lang="en-US" altLang="zh-CN" sz="2000" dirty="0" smtClean="0">
                <a:solidFill>
                  <a:srgbClr val="FF0000"/>
                </a:solidFill>
                <a:latin typeface="Times New Roman" panose="02020603050405020304" pitchFamily="18" charset="0"/>
                <a:cs typeface="Times New Roman" panose="02020603050405020304" pitchFamily="18" charset="0"/>
              </a:rPr>
              <a:t>either/or</a:t>
            </a:r>
            <a:r>
              <a:rPr lang="zh-CN" altLang="en-US" sz="2000" dirty="0" smtClean="0">
                <a:solidFill>
                  <a:srgbClr val="FF0000"/>
                </a:solidFill>
                <a:latin typeface="Times New Roman" panose="02020603050405020304" pitchFamily="18" charset="0"/>
                <a:cs typeface="Times New Roman" panose="02020603050405020304" pitchFamily="18" charset="0"/>
              </a:rPr>
              <a:t>）的逻辑</a:t>
            </a:r>
            <a:r>
              <a:rPr lang="zh-CN" altLang="en-US" sz="2000" dirty="0" smtClean="0">
                <a:latin typeface="Times New Roman" panose="02020603050405020304" pitchFamily="18" charset="0"/>
                <a:cs typeface="Times New Roman" panose="02020603050405020304" pitchFamily="18" charset="0"/>
              </a:rPr>
              <a:t>，乃至“共存</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coexist</a:t>
            </a:r>
            <a:r>
              <a:rPr lang="zh-CN" altLang="en-US" sz="2000" dirty="0" smtClean="0">
                <a:latin typeface="Times New Roman" panose="02020603050405020304" pitchFamily="18" charset="0"/>
                <a:cs typeface="Times New Roman" panose="02020603050405020304" pitchFamily="18" charset="0"/>
              </a:rPr>
              <a:t>）将“教宗永无谬误”逼入了绝境。</a:t>
            </a:r>
            <a:endParaRPr lang="en-US" altLang="zh-CN"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“方济各”的名字典出 </a:t>
            </a:r>
            <a:r>
              <a:rPr lang="en-US" altLang="zh-CN" sz="2000" dirty="0" smtClean="0">
                <a:latin typeface="Times New Roman" panose="02020603050405020304" pitchFamily="18" charset="0"/>
                <a:cs typeface="Times New Roman" panose="02020603050405020304" pitchFamily="18" charset="0"/>
              </a:rPr>
              <a:t>Francis of Assisi: Rebuild </a:t>
            </a:r>
            <a:r>
              <a:rPr lang="en-US" altLang="zh-CN" sz="2000" dirty="0">
                <a:latin typeface="Times New Roman" panose="02020603050405020304" pitchFamily="18" charset="0"/>
                <a:cs typeface="Times New Roman" panose="02020603050405020304" pitchFamily="18" charset="0"/>
              </a:rPr>
              <a:t>my </a:t>
            </a:r>
            <a:r>
              <a:rPr lang="en-US" altLang="zh-CN" sz="2000" dirty="0" smtClean="0">
                <a:latin typeface="Times New Roman" panose="02020603050405020304" pitchFamily="18" charset="0"/>
                <a:cs typeface="Times New Roman" panose="02020603050405020304" pitchFamily="18" charset="0"/>
              </a:rPr>
              <a:t>church</a:t>
            </a:r>
            <a:r>
              <a:rPr lang="zh-CN" altLang="en-US" sz="2000" dirty="0" smtClean="0">
                <a:latin typeface="Times New Roman" panose="02020603050405020304" pitchFamily="18" charset="0"/>
                <a:cs typeface="Times New Roman" panose="02020603050405020304" pitchFamily="18" charset="0"/>
              </a:rPr>
              <a:t>；</a:t>
            </a:r>
            <a:r>
              <a:rPr lang="zh-CN" altLang="en-US" sz="2000" dirty="0" smtClean="0">
                <a:solidFill>
                  <a:srgbClr val="FF0000"/>
                </a:solidFill>
                <a:latin typeface="Times New Roman" panose="02020603050405020304" pitchFamily="18" charset="0"/>
                <a:cs typeface="Times New Roman" panose="02020603050405020304" pitchFamily="18" charset="0"/>
              </a:rPr>
              <a:t>“重建”的前提正是“共存”</a:t>
            </a:r>
            <a:r>
              <a:rPr lang="zh-CN" altLang="en-US"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coexist theologically/theological coexistence</a:t>
            </a:r>
            <a:r>
              <a:rPr lang="zh-CN" altLang="en-US" sz="2000" dirty="0" smtClean="0">
                <a:latin typeface="Times New Roman" panose="02020603050405020304" pitchFamily="18" charset="0"/>
                <a:cs typeface="Times New Roman" panose="02020603050405020304" pitchFamily="18" charset="0"/>
              </a:rPr>
              <a:t>）。编剧力图要 </a:t>
            </a:r>
            <a:r>
              <a:rPr lang="en-US" altLang="zh-CN" sz="2000" dirty="0" smtClean="0">
                <a:latin typeface="Times New Roman" panose="02020603050405020304" pitchFamily="18" charset="0"/>
                <a:cs typeface="Times New Roman" panose="02020603050405020304" pitchFamily="18" charset="0"/>
              </a:rPr>
              <a:t>e</a:t>
            </a:r>
            <a:r>
              <a:rPr lang="en-US" altLang="zh-CN" sz="2000" b="1" dirty="0" smtClean="0">
                <a:latin typeface="Times New Roman" panose="02020603050405020304" pitchFamily="18" charset="0"/>
                <a:cs typeface="Times New Roman" panose="02020603050405020304" pitchFamily="18" charset="0"/>
              </a:rPr>
              <a:t>qui</a:t>
            </a:r>
            <a:r>
              <a:rPr lang="en-US" altLang="zh-CN" sz="2000" dirty="0" smtClean="0">
                <a:latin typeface="Times New Roman" panose="02020603050405020304" pitchFamily="18" charset="0"/>
                <a:cs typeface="Times New Roman" panose="02020603050405020304" pitchFamily="18" charset="0"/>
              </a:rPr>
              <a:t>p </a:t>
            </a:r>
            <a:r>
              <a:rPr lang="en-US" altLang="zh-CN" sz="2000" dirty="0">
                <a:latin typeface="Times New Roman" panose="02020603050405020304" pitchFamily="18" charset="0"/>
                <a:cs typeface="Times New Roman" panose="02020603050405020304" pitchFamily="18" charset="0"/>
              </a:rPr>
              <a:t>both sides of the argument with equal </a:t>
            </a:r>
            <a:r>
              <a:rPr lang="en-US" altLang="zh-CN" sz="2000" dirty="0" smtClean="0">
                <a:latin typeface="Times New Roman" panose="02020603050405020304" pitchFamily="18" charset="0"/>
                <a:cs typeface="Times New Roman" panose="02020603050405020304" pitchFamily="18" charset="0"/>
              </a:rPr>
              <a:t>power</a:t>
            </a:r>
            <a:r>
              <a:rPr lang="zh-CN" altLang="en-US" sz="2000" dirty="0" smtClean="0">
                <a:latin typeface="Times New Roman" panose="02020603050405020304" pitchFamily="18" charset="0"/>
                <a:cs typeface="Times New Roman" panose="02020603050405020304" pitchFamily="18" charset="0"/>
              </a:rPr>
              <a:t>，于是“何谓真理”</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what is the truth</a:t>
            </a:r>
            <a:r>
              <a:rPr lang="zh-CN" altLang="en-US" sz="2000" dirty="0" smtClean="0">
                <a:latin typeface="Times New Roman" panose="02020603050405020304" pitchFamily="18" charset="0"/>
                <a:cs typeface="Times New Roman" panose="02020603050405020304" pitchFamily="18" charset="0"/>
              </a:rPr>
              <a:t>）的问题已经无法以</a:t>
            </a:r>
            <a:r>
              <a:rPr lang="zh-CN" altLang="en-US" sz="2000" dirty="0">
                <a:latin typeface="Times New Roman" panose="02020603050405020304" pitchFamily="18" charset="0"/>
                <a:cs typeface="Times New Roman" panose="02020603050405020304" pitchFamily="18" charset="0"/>
              </a:rPr>
              <a:t>独断论</a:t>
            </a:r>
            <a:r>
              <a:rPr lang="zh-CN" altLang="en-US" sz="2000" dirty="0" smtClean="0">
                <a:latin typeface="Times New Roman" panose="02020603050405020304" pitchFamily="18" charset="0"/>
                <a:cs typeface="Times New Roman" panose="02020603050405020304" pitchFamily="18" charset="0"/>
              </a:rPr>
              <a:t>方式予以解答。由此可知“两支烟斗”必然通向权力的批判。</a:t>
            </a:r>
            <a:endParaRPr lang="zh-CN" altLang="en-US" sz="2000" dirty="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方</a:t>
            </a:r>
            <a:r>
              <a:rPr lang="zh-CN" altLang="en-US" sz="2000" dirty="0">
                <a:latin typeface="Times New Roman" panose="02020603050405020304" pitchFamily="18" charset="0"/>
                <a:cs typeface="Times New Roman" panose="02020603050405020304" pitchFamily="18" charset="0"/>
              </a:rPr>
              <a:t>济</a:t>
            </a:r>
            <a:r>
              <a:rPr lang="zh-CN" altLang="en-US" sz="2000" dirty="0" smtClean="0">
                <a:latin typeface="Times New Roman" panose="02020603050405020304" pitchFamily="18" charset="0"/>
                <a:cs typeface="Times New Roman" panose="02020603050405020304" pitchFamily="18" charset="0"/>
              </a:rPr>
              <a:t>各的“辞职”其实是另</a:t>
            </a:r>
            <a:r>
              <a:rPr lang="zh-CN" altLang="en-US" sz="2000" dirty="0">
                <a:latin typeface="Times New Roman" panose="02020603050405020304" pitchFamily="18" charset="0"/>
                <a:cs typeface="Times New Roman" panose="02020603050405020304" pitchFamily="18" charset="0"/>
              </a:rPr>
              <a:t>一种</a:t>
            </a:r>
            <a:r>
              <a:rPr lang="zh-CN" altLang="en-US" sz="2000" dirty="0" smtClean="0">
                <a:latin typeface="Times New Roman" panose="02020603050405020304" pitchFamily="18" charset="0"/>
                <a:cs typeface="Times New Roman" panose="02020603050405020304" pitchFamily="18" charset="0"/>
              </a:rPr>
              <a:t>退位，这一“双重退位”也呼应着</a:t>
            </a:r>
            <a:r>
              <a:rPr lang="en-US" altLang="zh-CN" sz="2000" dirty="0" smtClean="0">
                <a:latin typeface="Times New Roman" panose="02020603050405020304" pitchFamily="18" charset="0"/>
                <a:cs typeface="Times New Roman" panose="02020603050405020304" pitchFamily="18" charset="0"/>
              </a:rPr>
              <a:t>Two </a:t>
            </a:r>
            <a:r>
              <a:rPr lang="en-US" altLang="zh-CN" sz="2000" dirty="0">
                <a:latin typeface="Times New Roman" panose="02020603050405020304" pitchFamily="18" charset="0"/>
                <a:cs typeface="Times New Roman" panose="02020603050405020304" pitchFamily="18" charset="0"/>
              </a:rPr>
              <a:t>Popes &amp; Two </a:t>
            </a:r>
            <a:r>
              <a:rPr lang="en-US" altLang="zh-CN" sz="2000" dirty="0" smtClean="0">
                <a:latin typeface="Times New Roman" panose="02020603050405020304" pitchFamily="18" charset="0"/>
                <a:cs typeface="Times New Roman" panose="02020603050405020304" pitchFamily="18" charset="0"/>
              </a:rPr>
              <a:t>Pipes</a:t>
            </a:r>
            <a:r>
              <a:rPr lang="zh-CN" altLang="en-US" sz="2000" dirty="0" smtClean="0">
                <a:latin typeface="Times New Roman" panose="02020603050405020304" pitchFamily="18" charset="0"/>
                <a:cs typeface="Times New Roman" panose="02020603050405020304" pitchFamily="18" charset="0"/>
              </a:rPr>
              <a:t>的悖论。</a:t>
            </a:r>
            <a:endParaRPr lang="zh-CN" altLang="en-US" sz="2000" dirty="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总之</a:t>
            </a:r>
            <a:r>
              <a:rPr lang="en-US" altLang="zh-CN" sz="2000" dirty="0" smtClean="0">
                <a:latin typeface="Times New Roman" panose="02020603050405020304" pitchFamily="18" charset="0"/>
                <a:cs typeface="Times New Roman" panose="02020603050405020304" pitchFamily="18" charset="0"/>
              </a:rPr>
              <a:t>Two Popes / Two Pipes</a:t>
            </a:r>
            <a:r>
              <a:rPr lang="zh-CN" altLang="en-US" sz="2000" dirty="0" smtClean="0">
                <a:latin typeface="Times New Roman" panose="02020603050405020304" pitchFamily="18" charset="0"/>
                <a:cs typeface="Times New Roman" panose="02020603050405020304" pitchFamily="18" charset="0"/>
              </a:rPr>
              <a:t>或可为当代思想提供某种</a:t>
            </a:r>
            <a:r>
              <a:rPr lang="zh-CN" altLang="en-US" sz="2000" dirty="0" smtClean="0">
                <a:solidFill>
                  <a:srgbClr val="FF0000"/>
                </a:solidFill>
                <a:latin typeface="Times New Roman" panose="02020603050405020304" pitchFamily="18" charset="0"/>
                <a:cs typeface="Times New Roman" panose="02020603050405020304" pitchFamily="18" charset="0"/>
              </a:rPr>
              <a:t>理解的工具</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99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noChangeArrowheads="1"/>
          </p:cNvSpPr>
          <p:nvPr>
            <p:ph type="title"/>
          </p:nvPr>
        </p:nvSpPr>
        <p:spPr>
          <a:xfrm>
            <a:off x="788988" y="842963"/>
            <a:ext cx="10201741" cy="998537"/>
          </a:xfrm>
        </p:spPr>
        <p:txBody>
          <a:bodyPr/>
          <a:lstStyle/>
          <a:p>
            <a:pPr eaLnBrk="1" hangingPunct="1"/>
            <a:r>
              <a:rPr kumimoji="0" lang="zh-CN" altLang="en-US" sz="2800" dirty="0" smtClean="0">
                <a:latin typeface="Times New Roman" charset="0"/>
                <a:cs typeface="Times New Roman" charset="0"/>
              </a:rPr>
              <a:t>第一讲之后的问题：“知行”的翻译为何要取义于</a:t>
            </a:r>
            <a:r>
              <a:rPr kumimoji="0" lang="en-US" altLang="zh-CN" sz="2800" dirty="0" smtClean="0">
                <a:latin typeface="Times New Roman" charset="0"/>
                <a:cs typeface="Times New Roman" charset="0"/>
              </a:rPr>
              <a:t>hermeneutics</a:t>
            </a:r>
            <a:r>
              <a:rPr kumimoji="0" lang="zh-CN" altLang="en-US" sz="2800" dirty="0" smtClean="0">
                <a:latin typeface="Times New Roman" charset="0"/>
                <a:cs typeface="Times New Roman" charset="0"/>
              </a:rPr>
              <a:t>？</a:t>
            </a:r>
            <a:endParaRPr kumimoji="0" lang="zh-CN" altLang="en-US" sz="2800" dirty="0">
              <a:latin typeface="Times New Roman" charset="0"/>
              <a:cs typeface="Times New Roman" charset="0"/>
            </a:endParaRPr>
          </a:p>
        </p:txBody>
      </p:sp>
      <p:sp>
        <p:nvSpPr>
          <p:cNvPr id="46082" name="内容占位符 2"/>
          <p:cNvSpPr>
            <a:spLocks noGrp="1" noChangeArrowheads="1"/>
          </p:cNvSpPr>
          <p:nvPr>
            <p:ph idx="1"/>
          </p:nvPr>
        </p:nvSpPr>
        <p:spPr>
          <a:xfrm>
            <a:off x="387350" y="2275795"/>
            <a:ext cx="11628438" cy="4196724"/>
          </a:xfrm>
        </p:spPr>
        <p:txBody>
          <a:bodyPr/>
          <a:lstStyle/>
          <a:p>
            <a:pPr eaLnBrk="1" hangingPunct="1"/>
            <a:r>
              <a:rPr kumimoji="0" lang="zh-CN" altLang="en-US" sz="2400" dirty="0" smtClean="0">
                <a:latin typeface="Times New Roman" panose="02020603050405020304" pitchFamily="18" charset="0"/>
                <a:cs typeface="Times New Roman" panose="02020603050405020304" pitchFamily="18" charset="0"/>
              </a:rPr>
              <a:t>知行合一的“行”可否译作</a:t>
            </a:r>
            <a:r>
              <a:rPr kumimoji="0" lang="en-US" altLang="zh-CN" sz="2400" dirty="0" smtClean="0">
                <a:latin typeface="Times New Roman" panose="02020603050405020304" pitchFamily="18" charset="0"/>
                <a:cs typeface="Times New Roman" panose="02020603050405020304" pitchFamily="18" charset="0"/>
              </a:rPr>
              <a:t>practice? </a:t>
            </a:r>
            <a:r>
              <a:rPr kumimoji="0" lang="zh-CN" altLang="en-US" sz="2400" dirty="0" smtClean="0">
                <a:latin typeface="Times New Roman" panose="02020603050405020304" pitchFamily="18" charset="0"/>
                <a:cs typeface="Times New Roman" panose="02020603050405020304" pitchFamily="18" charset="0"/>
              </a:rPr>
              <a:t>这里的意思与“行道”、“行孝”是否一样？</a:t>
            </a:r>
            <a:endParaRPr kumimoji="0" lang="en-US" altLang="zh-CN" sz="2400" dirty="0" smtClean="0">
              <a:latin typeface="Times New Roman" panose="02020603050405020304" pitchFamily="18" charset="0"/>
              <a:cs typeface="Times New Roman" panose="02020603050405020304" pitchFamily="18" charset="0"/>
            </a:endParaRPr>
          </a:p>
          <a:p>
            <a:pPr marL="0" indent="0" eaLnBrk="1" hangingPunct="1">
              <a:buNone/>
            </a:pPr>
            <a:r>
              <a:rPr kumimoji="0" lang="en-US" altLang="zh-CN" sz="2400" dirty="0">
                <a:latin typeface="Times New Roman" panose="02020603050405020304" pitchFamily="18" charset="0"/>
                <a:cs typeface="Times New Roman" panose="02020603050405020304" pitchFamily="18" charset="0"/>
              </a:rPr>
              <a:t> </a:t>
            </a:r>
            <a:r>
              <a:rPr kumimoji="0" lang="en-US" altLang="zh-CN" sz="2400" dirty="0" smtClean="0">
                <a:latin typeface="Times New Roman" panose="02020603050405020304" pitchFamily="18" charset="0"/>
                <a:cs typeface="Times New Roman" panose="02020603050405020304" pitchFamily="18" charset="0"/>
              </a:rPr>
              <a:t>    </a:t>
            </a:r>
            <a:r>
              <a:rPr kumimoji="0" lang="zh-CN" altLang="en-US" sz="2400" dirty="0" smtClean="0">
                <a:latin typeface="Times New Roman" panose="02020603050405020304" pitchFamily="18" charset="0"/>
                <a:cs typeface="Times New Roman" panose="02020603050405020304" pitchFamily="18" charset="0"/>
              </a:rPr>
              <a:t>道：从走从首；首者，行所达也；一达谓之道。行：从彳从亍，彳亍而行。</a:t>
            </a:r>
            <a:endParaRPr kumimoji="0" lang="en-US" altLang="zh-CN" sz="2400" dirty="0" smtClean="0">
              <a:latin typeface="Times New Roman" panose="02020603050405020304" pitchFamily="18" charset="0"/>
              <a:cs typeface="Times New Roman" panose="02020603050405020304" pitchFamily="18" charset="0"/>
            </a:endParaRPr>
          </a:p>
          <a:p>
            <a:pPr marL="0" indent="0" eaLnBrk="1" hangingPunct="1">
              <a:buNone/>
            </a:pPr>
            <a:r>
              <a:rPr kumimoji="0" lang="en-US" altLang="zh-CN" sz="2400" dirty="0" smtClean="0">
                <a:latin typeface="Times New Roman" panose="02020603050405020304" pitchFamily="18" charset="0"/>
                <a:cs typeface="Times New Roman" panose="02020603050405020304" pitchFamily="18" charset="0"/>
              </a:rPr>
              <a:t>     </a:t>
            </a:r>
            <a:r>
              <a:rPr kumimoji="0" lang="zh-CN" altLang="en-US" sz="2400" dirty="0">
                <a:latin typeface="Times New Roman" panose="02020603050405020304" pitchFamily="18" charset="0"/>
                <a:cs typeface="Times New Roman" panose="02020603050405020304" pitchFamily="18" charset="0"/>
              </a:rPr>
              <a:t>路</a:t>
            </a:r>
            <a:r>
              <a:rPr kumimoji="0" lang="zh-CN" altLang="en-US" sz="2400" dirty="0" smtClean="0">
                <a:latin typeface="Times New Roman" panose="02020603050405020304" pitchFamily="18" charset="0"/>
                <a:cs typeface="Times New Roman" panose="02020603050405020304" pitchFamily="18" charset="0"/>
              </a:rPr>
              <a:t>：       从</a:t>
            </a:r>
            <a:r>
              <a:rPr kumimoji="0" lang="zh-CN" altLang="en-US" sz="2400" dirty="0">
                <a:latin typeface="Times New Roman" panose="02020603050405020304" pitchFamily="18" charset="0"/>
                <a:cs typeface="Times New Roman" panose="02020603050405020304" pitchFamily="18" charset="0"/>
              </a:rPr>
              <a:t>足</a:t>
            </a:r>
            <a:r>
              <a:rPr kumimoji="0" lang="en-US" altLang="zh-CN" sz="2400" dirty="0">
                <a:latin typeface="Times New Roman" panose="02020603050405020304" pitchFamily="18" charset="0"/>
                <a:cs typeface="Times New Roman" panose="02020603050405020304" pitchFamily="18" charset="0"/>
              </a:rPr>
              <a:t>(walking) </a:t>
            </a:r>
            <a:r>
              <a:rPr kumimoji="0" lang="zh-CN" altLang="en-US" sz="2400" dirty="0">
                <a:latin typeface="Times New Roman" panose="02020603050405020304" pitchFamily="18" charset="0"/>
                <a:cs typeface="Times New Roman" panose="02020603050405020304" pitchFamily="18" charset="0"/>
              </a:rPr>
              <a:t>从各</a:t>
            </a:r>
            <a:r>
              <a:rPr kumimoji="0" lang="en-US" altLang="zh-CN" sz="2400" dirty="0">
                <a:latin typeface="Times New Roman" panose="02020603050405020304" pitchFamily="18" charset="0"/>
                <a:cs typeface="Times New Roman" panose="02020603050405020304" pitchFamily="18" charset="0"/>
              </a:rPr>
              <a:t>(variously) </a:t>
            </a:r>
            <a:r>
              <a:rPr kumimoji="0" lang="zh-CN" altLang="en-US" sz="2400" dirty="0">
                <a:latin typeface="Times New Roman" panose="02020603050405020304" pitchFamily="18" charset="0"/>
                <a:cs typeface="Times New Roman" panose="02020603050405020304" pitchFamily="18" charset="0"/>
              </a:rPr>
              <a:t>，言道路人各有适也</a:t>
            </a:r>
            <a:r>
              <a:rPr kumimoji="0" lang="en-US" altLang="zh-CN" sz="2400" dirty="0" smtClean="0">
                <a:latin typeface="Times New Roman" panose="02020603050405020304" pitchFamily="18" charset="0"/>
                <a:cs typeface="Times New Roman" panose="02020603050405020304" pitchFamily="18" charset="0"/>
              </a:rPr>
              <a:t>(take </a:t>
            </a:r>
            <a:r>
              <a:rPr kumimoji="0" lang="en-US" altLang="zh-CN" sz="2400" dirty="0">
                <a:latin typeface="Times New Roman" panose="02020603050405020304" pitchFamily="18" charset="0"/>
                <a:cs typeface="Times New Roman" panose="02020603050405020304" pitchFamily="18" charset="0"/>
              </a:rPr>
              <a:t>different routes) </a:t>
            </a:r>
            <a:r>
              <a:rPr kumimoji="0" lang="zh-CN" altLang="en-US" sz="2400" dirty="0" smtClean="0">
                <a:latin typeface="Times New Roman" panose="02020603050405020304" pitchFamily="18" charset="0"/>
                <a:cs typeface="Times New Roman" panose="02020603050405020304" pitchFamily="18" charset="0"/>
              </a:rPr>
              <a:t>。</a:t>
            </a:r>
            <a:endParaRPr kumimoji="0" lang="en-US" altLang="zh-CN" sz="2400" dirty="0" smtClean="0">
              <a:latin typeface="Times New Roman" panose="02020603050405020304" pitchFamily="18" charset="0"/>
              <a:cs typeface="Times New Roman" panose="02020603050405020304" pitchFamily="18" charset="0"/>
            </a:endParaRPr>
          </a:p>
          <a:p>
            <a:pPr marL="0" indent="0" eaLnBrk="1" hangingPunct="1">
              <a:buNone/>
            </a:pPr>
            <a:endParaRPr kumimoji="0" lang="en-US" altLang="zh-CN" sz="2400" dirty="0" smtClean="0">
              <a:latin typeface="Times New Roman" panose="02020603050405020304" pitchFamily="18" charset="0"/>
              <a:cs typeface="Times New Roman" panose="02020603050405020304" pitchFamily="18" charset="0"/>
            </a:endParaRPr>
          </a:p>
          <a:p>
            <a:pPr marL="0" indent="0" eaLnBrk="1" hangingPunct="1">
              <a:buNone/>
            </a:pPr>
            <a:r>
              <a:rPr kumimoji="0" lang="en-US" altLang="zh-CN" sz="2400" dirty="0" smtClean="0">
                <a:latin typeface="Times New Roman" panose="02020603050405020304" pitchFamily="18" charset="0"/>
                <a:cs typeface="Times New Roman" panose="02020603050405020304" pitchFamily="18" charset="0"/>
              </a:rPr>
              <a:t> Aristotle: logos </a:t>
            </a:r>
            <a:r>
              <a:rPr kumimoji="0" lang="en-US" altLang="zh-CN" sz="2400" dirty="0">
                <a:latin typeface="Times New Roman" panose="02020603050405020304" pitchFamily="18" charset="0"/>
                <a:cs typeface="Times New Roman" panose="02020603050405020304" pitchFamily="18" charset="0"/>
              </a:rPr>
              <a:t>(rationality &amp; oration)</a:t>
            </a:r>
            <a:r>
              <a:rPr kumimoji="0" lang="zh-CN" altLang="en-US" sz="2400" dirty="0" smtClean="0">
                <a:latin typeface="Times New Roman" panose="02020603050405020304" pitchFamily="18" charset="0"/>
                <a:cs typeface="Times New Roman" panose="02020603050405020304" pitchFamily="18" charset="0"/>
              </a:rPr>
              <a:t>；颇多相似，故有张隆溪</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道与逻各斯</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一书。</a:t>
            </a:r>
            <a:endParaRPr kumimoji="0" lang="en-US" altLang="zh-CN" sz="2400" dirty="0" smtClean="0">
              <a:latin typeface="Times New Roman" panose="02020603050405020304" pitchFamily="18" charset="0"/>
              <a:cs typeface="Times New Roman" panose="02020603050405020304" pitchFamily="18" charset="0"/>
            </a:endParaRPr>
          </a:p>
          <a:p>
            <a:pPr marL="0" indent="0" eaLnBrk="1" hangingPunct="1">
              <a:buNone/>
            </a:pPr>
            <a:r>
              <a:rPr kumimoji="0" lang="en-US" altLang="zh-CN" sz="2400" b="1" dirty="0" smtClean="0">
                <a:solidFill>
                  <a:schemeClr val="tx1"/>
                </a:solidFill>
                <a:latin typeface="Times New Roman" charset="0"/>
              </a:rPr>
              <a:t> Vul</a:t>
            </a:r>
            <a:r>
              <a:rPr kumimoji="0" lang="en-US" altLang="zh-CN" sz="2400" dirty="0" smtClean="0">
                <a:solidFill>
                  <a:schemeClr val="tx1"/>
                </a:solidFill>
                <a:latin typeface="Times New Roman" charset="0"/>
              </a:rPr>
              <a:t>gate(vulgar </a:t>
            </a:r>
            <a:r>
              <a:rPr kumimoji="0" lang="en-US" altLang="zh-CN" sz="2400" dirty="0">
                <a:solidFill>
                  <a:schemeClr val="tx1"/>
                </a:solidFill>
                <a:latin typeface="Times New Roman" charset="0"/>
              </a:rPr>
              <a:t>Latin</a:t>
            </a:r>
            <a:r>
              <a:rPr kumimoji="0" lang="zh-CN" altLang="en-US" sz="2400" dirty="0">
                <a:solidFill>
                  <a:schemeClr val="tx1"/>
                </a:solidFill>
                <a:latin typeface="Times New Roman" charset="0"/>
              </a:rPr>
              <a:t>）</a:t>
            </a:r>
            <a:r>
              <a:rPr kumimoji="0" lang="en-US" altLang="zh-CN" sz="2400" dirty="0">
                <a:solidFill>
                  <a:schemeClr val="tx1"/>
                </a:solidFill>
                <a:latin typeface="Times New Roman" charset="0"/>
              </a:rPr>
              <a:t>: </a:t>
            </a:r>
            <a:r>
              <a:rPr kumimoji="0" lang="en-US" altLang="zh-CN" sz="2400" i="1" dirty="0">
                <a:solidFill>
                  <a:schemeClr val="tx1"/>
                </a:solidFill>
                <a:latin typeface="Times New Roman" charset="0"/>
              </a:rPr>
              <a:t>Ergo sum </a:t>
            </a:r>
            <a:r>
              <a:rPr kumimoji="0" lang="en-US" altLang="zh-CN" sz="2400" b="1" i="1" dirty="0">
                <a:solidFill>
                  <a:schemeClr val="tx1"/>
                </a:solidFill>
                <a:latin typeface="Times New Roman" charset="0"/>
              </a:rPr>
              <a:t>via, </a:t>
            </a:r>
            <a:r>
              <a:rPr kumimoji="0" lang="en-US" altLang="zh-CN" sz="2400" b="1" i="1" dirty="0" err="1">
                <a:solidFill>
                  <a:schemeClr val="tx1"/>
                </a:solidFill>
                <a:latin typeface="Times New Roman" charset="0"/>
              </a:rPr>
              <a:t>veritas</a:t>
            </a:r>
            <a:r>
              <a:rPr kumimoji="0" lang="en-US" altLang="zh-CN" sz="2400" b="1" i="1" dirty="0">
                <a:solidFill>
                  <a:schemeClr val="tx1"/>
                </a:solidFill>
                <a:latin typeface="Times New Roman" charset="0"/>
              </a:rPr>
              <a:t> et vita</a:t>
            </a:r>
            <a:r>
              <a:rPr kumimoji="0" lang="en-US" altLang="zh-CN" sz="2400" b="1" dirty="0">
                <a:solidFill>
                  <a:schemeClr val="tx1"/>
                </a:solidFill>
                <a:latin typeface="Times New Roman" charset="0"/>
              </a:rPr>
              <a:t>. </a:t>
            </a:r>
            <a:r>
              <a:rPr kumimoji="0" lang="zh-CN" altLang="en-US" sz="2400" b="1" dirty="0" smtClean="0">
                <a:solidFill>
                  <a:schemeClr val="tx1"/>
                </a:solidFill>
                <a:latin typeface="Times New Roman" charset="0"/>
              </a:rPr>
              <a:t>（</a:t>
            </a:r>
            <a:r>
              <a:rPr kumimoji="0" lang="en-US" altLang="zh-CN" sz="2400" dirty="0" smtClean="0">
                <a:solidFill>
                  <a:schemeClr val="tx1"/>
                </a:solidFill>
                <a:latin typeface="Times New Roman" charset="0"/>
              </a:rPr>
              <a:t>way, truth and life</a:t>
            </a:r>
            <a:r>
              <a:rPr kumimoji="0" lang="zh-CN" altLang="en-US" sz="2400" dirty="0" smtClean="0">
                <a:solidFill>
                  <a:schemeClr val="tx1"/>
                </a:solidFill>
                <a:latin typeface="Times New Roman" charset="0"/>
              </a:rPr>
              <a:t>）</a:t>
            </a:r>
            <a:endParaRPr kumimoji="0" lang="en-US" altLang="zh-CN" sz="2400" dirty="0" smtClean="0">
              <a:solidFill>
                <a:schemeClr val="tx1"/>
              </a:solidFill>
              <a:latin typeface="Times New Roman" charset="0"/>
            </a:endParaRPr>
          </a:p>
          <a:p>
            <a:pPr marL="0" indent="0" eaLnBrk="1" hangingPunct="1">
              <a:buNone/>
            </a:pPr>
            <a:r>
              <a:rPr kumimoji="0" lang="en-US" altLang="zh-CN" sz="2400" dirty="0" smtClean="0">
                <a:solidFill>
                  <a:schemeClr val="tx1"/>
                </a:solidFill>
                <a:latin typeface="Times New Roman" charset="0"/>
              </a:rPr>
              <a:t> Alain </a:t>
            </a:r>
            <a:r>
              <a:rPr kumimoji="0" lang="en-US" altLang="zh-CN" sz="2400" dirty="0" err="1" smtClean="0">
                <a:solidFill>
                  <a:schemeClr val="tx1"/>
                </a:solidFill>
                <a:latin typeface="Times New Roman" charset="0"/>
              </a:rPr>
              <a:t>Badiou</a:t>
            </a:r>
            <a:r>
              <a:rPr kumimoji="0" lang="en-US" altLang="zh-CN" sz="2400" dirty="0" smtClean="0">
                <a:solidFill>
                  <a:schemeClr val="tx1"/>
                </a:solidFill>
                <a:latin typeface="Times New Roman" charset="0"/>
              </a:rPr>
              <a:t>:</a:t>
            </a:r>
            <a:r>
              <a:rPr kumimoji="0" lang="zh-CN" altLang="en-US" sz="2400" dirty="0" smtClean="0">
                <a:solidFill>
                  <a:schemeClr val="tx1"/>
                </a:solidFill>
                <a:latin typeface="Times New Roman" charset="0"/>
              </a:rPr>
              <a:t> </a:t>
            </a:r>
            <a:r>
              <a:rPr kumimoji="0" lang="en-US" altLang="zh-CN" sz="2400" dirty="0" smtClean="0">
                <a:solidFill>
                  <a:schemeClr val="tx1"/>
                </a:solidFill>
                <a:latin typeface="Times New Roman" charset="0"/>
              </a:rPr>
              <a:t>The </a:t>
            </a:r>
            <a:r>
              <a:rPr kumimoji="0" lang="en-US" altLang="zh-CN" sz="2400" dirty="0">
                <a:solidFill>
                  <a:schemeClr val="tx1"/>
                </a:solidFill>
                <a:latin typeface="Times New Roman" charset="0"/>
              </a:rPr>
              <a:t>way or</a:t>
            </a:r>
            <a:r>
              <a:rPr kumimoji="0" lang="zh-CN" altLang="en-US" sz="2400" dirty="0">
                <a:solidFill>
                  <a:schemeClr val="tx1"/>
                </a:solidFill>
                <a:latin typeface="Times New Roman" charset="0"/>
              </a:rPr>
              <a:t> </a:t>
            </a:r>
            <a:r>
              <a:rPr kumimoji="0" lang="en-US" altLang="zh-CN" sz="2400" dirty="0">
                <a:solidFill>
                  <a:schemeClr val="tx1"/>
                </a:solidFill>
                <a:latin typeface="Times New Roman" charset="0"/>
              </a:rPr>
              <a:t>path</a:t>
            </a:r>
            <a:r>
              <a:rPr kumimoji="0" lang="zh-CN" altLang="en-US" sz="2400" dirty="0">
                <a:solidFill>
                  <a:schemeClr val="tx1"/>
                </a:solidFill>
                <a:latin typeface="Times New Roman" charset="0"/>
              </a:rPr>
              <a:t> </a:t>
            </a:r>
            <a:r>
              <a:rPr kumimoji="0" lang="en-US" altLang="zh-CN" sz="2400" dirty="0">
                <a:solidFill>
                  <a:schemeClr val="tx1"/>
                </a:solidFill>
                <a:latin typeface="Times New Roman" charset="0"/>
              </a:rPr>
              <a:t>toward truth coincides with the truth itself. </a:t>
            </a:r>
            <a:r>
              <a:rPr kumimoji="0" lang="en-US" altLang="zh-CN" sz="2400" dirty="0" smtClean="0">
                <a:solidFill>
                  <a:schemeClr val="tx1"/>
                </a:solidFill>
                <a:latin typeface="Times New Roman" charset="0"/>
              </a:rPr>
              <a:t>See Peter </a:t>
            </a:r>
            <a:r>
              <a:rPr kumimoji="0" lang="en-US" altLang="zh-CN" sz="2400" dirty="0" err="1">
                <a:solidFill>
                  <a:schemeClr val="tx1"/>
                </a:solidFill>
                <a:latin typeface="Times New Roman" charset="0"/>
              </a:rPr>
              <a:t>Hallward</a:t>
            </a:r>
            <a:r>
              <a:rPr kumimoji="0" lang="en-US" altLang="zh-CN" sz="2400" dirty="0">
                <a:solidFill>
                  <a:schemeClr val="tx1"/>
                </a:solidFill>
                <a:latin typeface="Times New Roman" charset="0"/>
              </a:rPr>
              <a:t>, </a:t>
            </a:r>
            <a:r>
              <a:rPr kumimoji="0" lang="en-US" altLang="zh-CN" sz="2400" i="1" dirty="0" err="1">
                <a:solidFill>
                  <a:schemeClr val="tx1"/>
                </a:solidFill>
                <a:latin typeface="Times New Roman" charset="0"/>
              </a:rPr>
              <a:t>Badiou</a:t>
            </a:r>
            <a:r>
              <a:rPr kumimoji="0" lang="en-US" altLang="zh-CN" sz="2400" i="1" dirty="0">
                <a:solidFill>
                  <a:schemeClr val="tx1"/>
                </a:solidFill>
                <a:latin typeface="Times New Roman" charset="0"/>
              </a:rPr>
              <a:t>: A Subject to Truth </a:t>
            </a:r>
            <a:r>
              <a:rPr kumimoji="0" lang="en-US" altLang="zh-CN" sz="2400" dirty="0">
                <a:solidFill>
                  <a:schemeClr val="tx1"/>
                </a:solidFill>
                <a:latin typeface="Times New Roman" charset="0"/>
              </a:rPr>
              <a:t>(Minneapolis and London: University of Minnesota Press, 2003), p. xxvi</a:t>
            </a:r>
            <a:r>
              <a:rPr kumimoji="0" lang="en-US" altLang="zh-CN" sz="2400" dirty="0" smtClean="0">
                <a:solidFill>
                  <a:schemeClr val="tx1"/>
                </a:solidFill>
                <a:latin typeface="Times New Roman" charset="0"/>
              </a:rPr>
              <a:t>.</a:t>
            </a:r>
            <a:endParaRPr kumimoji="0" lang="en-US" altLang="zh-CN" sz="2400" dirty="0" smtClean="0">
              <a:solidFill>
                <a:schemeClr val="tx1"/>
              </a:solidFill>
              <a:latin typeface="Times New Roman" panose="02020603050405020304" pitchFamily="18" charset="0"/>
              <a:cs typeface="Times New Roman" panose="02020603050405020304" pitchFamily="18" charset="0"/>
            </a:endParaRPr>
          </a:p>
        </p:txBody>
      </p:sp>
      <p:pic>
        <p:nvPicPr>
          <p:cNvPr id="46083"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26688" y="0"/>
            <a:ext cx="1189037" cy="118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图片 4" descr="路.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725" y="3217867"/>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734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中西之间语言问题的延展</a:t>
            </a:r>
            <a:endParaRPr kumimoji="1" lang="zh-CN" altLang="en-US" dirty="0"/>
          </a:p>
        </p:txBody>
      </p:sp>
      <p:sp>
        <p:nvSpPr>
          <p:cNvPr id="3" name="内容占位符 2"/>
          <p:cNvSpPr>
            <a:spLocks noGrp="1"/>
          </p:cNvSpPr>
          <p:nvPr>
            <p:ph idx="1"/>
          </p:nvPr>
        </p:nvSpPr>
        <p:spPr>
          <a:xfrm>
            <a:off x="286779" y="2306494"/>
            <a:ext cx="11747747" cy="3658877"/>
          </a:xfrm>
        </p:spPr>
        <p:txBody>
          <a:bodyPr/>
          <a:lstStyle/>
          <a:p>
            <a:r>
              <a:rPr lang="en-US" altLang="zh-CN" sz="2000" dirty="0">
                <a:latin typeface="+mn-ea"/>
              </a:rPr>
              <a:t>80</a:t>
            </a:r>
            <a:r>
              <a:rPr lang="zh-CN" altLang="zh-CN" sz="2000" dirty="0">
                <a:latin typeface="+mn-ea"/>
              </a:rPr>
              <a:t>多年前，张东荪曾就西方思想的“主谓式句辞”（</a:t>
            </a:r>
            <a:r>
              <a:rPr lang="en-US" altLang="zh-CN" sz="2000" dirty="0">
                <a:latin typeface="Times New Roman"/>
                <a:cs typeface="Times New Roman"/>
              </a:rPr>
              <a:t>subject-predicate proposition</a:t>
            </a:r>
            <a:r>
              <a:rPr lang="zh-CN" altLang="zh-CN" sz="2000" dirty="0">
                <a:latin typeface="Times New Roman"/>
                <a:cs typeface="Times New Roman"/>
              </a:rPr>
              <a:t>）和中国思想的</a:t>
            </a:r>
            <a:r>
              <a:rPr lang="zh-CN" altLang="zh-CN" sz="2000" dirty="0">
                <a:latin typeface="+mn-ea"/>
              </a:rPr>
              <a:t>“相关律逻辑”（</a:t>
            </a:r>
            <a:r>
              <a:rPr lang="en-US" altLang="zh-CN" sz="2000" dirty="0">
                <a:latin typeface="Times New Roman"/>
                <a:cs typeface="Times New Roman"/>
              </a:rPr>
              <a:t>correlation-logic</a:t>
            </a:r>
            <a:r>
              <a:rPr lang="zh-CN" altLang="zh-CN" sz="2000" dirty="0">
                <a:latin typeface="+mn-ea"/>
              </a:rPr>
              <a:t>）予以比较；</a:t>
            </a:r>
            <a:endParaRPr lang="en-US" altLang="zh-CN" sz="2000" dirty="0">
              <a:latin typeface="+mn-ea"/>
            </a:endParaRPr>
          </a:p>
          <a:p>
            <a:r>
              <a:rPr lang="zh-CN" altLang="zh-CN" sz="2000" dirty="0">
                <a:latin typeface="+mn-ea"/>
              </a:rPr>
              <a:t>克里斯蒂娃（</a:t>
            </a:r>
            <a:r>
              <a:rPr lang="en-US" altLang="zh-CN" sz="2000" dirty="0">
                <a:latin typeface="Times New Roman"/>
                <a:cs typeface="Times New Roman"/>
              </a:rPr>
              <a:t>Julia </a:t>
            </a:r>
            <a:r>
              <a:rPr lang="en-US" altLang="zh-CN" sz="2000" dirty="0" err="1">
                <a:latin typeface="Times New Roman"/>
                <a:cs typeface="Times New Roman"/>
              </a:rPr>
              <a:t>Kristeva</a:t>
            </a:r>
            <a:r>
              <a:rPr lang="zh-CN" altLang="zh-CN" sz="2000" dirty="0">
                <a:latin typeface="+mn-ea"/>
              </a:rPr>
              <a:t>）用“类比”（</a:t>
            </a:r>
            <a:r>
              <a:rPr lang="en-US" altLang="zh-CN" sz="2000" dirty="0">
                <a:latin typeface="Times New Roman"/>
                <a:cs typeface="Times New Roman"/>
              </a:rPr>
              <a:t>analogy</a:t>
            </a:r>
            <a:r>
              <a:rPr lang="zh-CN" altLang="zh-CN" sz="2000" dirty="0">
                <a:latin typeface="+mn-ea"/>
              </a:rPr>
              <a:t>）对应“同一”（</a:t>
            </a:r>
            <a:r>
              <a:rPr lang="en-US" altLang="zh-CN" sz="2000" dirty="0">
                <a:latin typeface="Times New Roman"/>
                <a:cs typeface="Times New Roman"/>
              </a:rPr>
              <a:t>identity</a:t>
            </a:r>
            <a:r>
              <a:rPr lang="zh-CN" altLang="zh-CN" sz="2000" dirty="0">
                <a:latin typeface="+mn-ea"/>
              </a:rPr>
              <a:t>）、</a:t>
            </a:r>
            <a:r>
              <a:rPr lang="en-US" altLang="zh-CN" sz="2000" dirty="0">
                <a:latin typeface="+mn-ea"/>
              </a:rPr>
              <a:t> </a:t>
            </a:r>
            <a:r>
              <a:rPr lang="zh-CN" altLang="zh-CN" sz="2000" dirty="0">
                <a:latin typeface="+mn-ea"/>
              </a:rPr>
              <a:t>“关系”（</a:t>
            </a:r>
            <a:r>
              <a:rPr lang="en-US" altLang="zh-CN" sz="2000" dirty="0">
                <a:latin typeface="Times New Roman"/>
                <a:cs typeface="Times New Roman"/>
              </a:rPr>
              <a:t>relation</a:t>
            </a:r>
            <a:r>
              <a:rPr lang="zh-CN" altLang="zh-CN" sz="2000" dirty="0">
                <a:latin typeface="+mn-ea"/>
              </a:rPr>
              <a:t>） 对应“本体”（</a:t>
            </a:r>
            <a:r>
              <a:rPr lang="en-US" altLang="zh-CN" sz="2000" dirty="0">
                <a:latin typeface="Times New Roman"/>
                <a:cs typeface="Times New Roman"/>
              </a:rPr>
              <a:t>substance</a:t>
            </a:r>
            <a:r>
              <a:rPr lang="zh-CN" altLang="zh-CN" sz="2000" dirty="0">
                <a:latin typeface="+mn-ea"/>
              </a:rPr>
              <a:t>）</a:t>
            </a:r>
            <a:r>
              <a:rPr lang="zh-CN" altLang="en-US" sz="2000" dirty="0">
                <a:latin typeface="+mn-ea"/>
              </a:rPr>
              <a:t>，说明</a:t>
            </a:r>
            <a:r>
              <a:rPr lang="en-US" altLang="zh-CN" sz="2000" dirty="0">
                <a:latin typeface="+mn-ea"/>
              </a:rPr>
              <a:t>20</a:t>
            </a:r>
            <a:r>
              <a:rPr lang="zh-CN" altLang="en-US" sz="2000" dirty="0">
                <a:latin typeface="+mn-ea"/>
              </a:rPr>
              <a:t>世纪“颠覆性小说”（</a:t>
            </a:r>
            <a:r>
              <a:rPr lang="en-US" altLang="zh-CN" sz="2000" dirty="0">
                <a:latin typeface="Times New Roman"/>
                <a:cs typeface="Times New Roman"/>
              </a:rPr>
              <a:t>the subversive novel</a:t>
            </a:r>
            <a:r>
              <a:rPr lang="zh-CN" altLang="en-US" sz="2000" dirty="0">
                <a:latin typeface="Times New Roman"/>
                <a:cs typeface="Times New Roman"/>
              </a:rPr>
              <a:t>）的特点：</a:t>
            </a:r>
            <a:r>
              <a:rPr lang="en-US" altLang="zh-CN" sz="2000" dirty="0">
                <a:latin typeface="Times New Roman"/>
                <a:cs typeface="Times New Roman"/>
              </a:rPr>
              <a:t>dialogism and ambivalence</a:t>
            </a:r>
            <a:r>
              <a:rPr lang="zh-CN" altLang="en-US" sz="2000" dirty="0">
                <a:latin typeface="+mn-ea"/>
              </a:rPr>
              <a:t>；</a:t>
            </a:r>
            <a:endParaRPr lang="en-US" altLang="zh-CN" sz="2000" dirty="0">
              <a:latin typeface="+mn-ea"/>
            </a:endParaRPr>
          </a:p>
          <a:p>
            <a:r>
              <a:rPr lang="zh-CN" altLang="zh-CN" sz="2000" dirty="0">
                <a:latin typeface="+mn-ea"/>
              </a:rPr>
              <a:t>由此追索思想与语言的关联</a:t>
            </a:r>
            <a:r>
              <a:rPr lang="zh-CN" altLang="zh-CN" sz="2000" dirty="0" smtClean="0">
                <a:latin typeface="+mn-ea"/>
              </a:rPr>
              <a:t>，</a:t>
            </a:r>
            <a:r>
              <a:rPr lang="zh-CN" altLang="en-US" sz="2000" dirty="0" smtClean="0">
                <a:latin typeface="+mn-ea"/>
              </a:rPr>
              <a:t>或可</a:t>
            </a:r>
            <a:r>
              <a:rPr lang="zh-CN" altLang="en-US" sz="2000" dirty="0" smtClean="0">
                <a:solidFill>
                  <a:srgbClr val="FF0000"/>
                </a:solidFill>
                <a:latin typeface="+mn-ea"/>
              </a:rPr>
              <a:t>在</a:t>
            </a:r>
            <a:r>
              <a:rPr lang="zh-CN" altLang="zh-CN" sz="2000" dirty="0" smtClean="0">
                <a:solidFill>
                  <a:srgbClr val="FF0000"/>
                </a:solidFill>
                <a:latin typeface="+mn-ea"/>
              </a:rPr>
              <a:t>西方</a:t>
            </a:r>
            <a:r>
              <a:rPr lang="zh-CN" altLang="en-US" sz="2000" dirty="0" smtClean="0">
                <a:solidFill>
                  <a:srgbClr val="FF0000"/>
                </a:solidFill>
                <a:latin typeface="+mn-ea"/>
              </a:rPr>
              <a:t>的问题线索中</a:t>
            </a:r>
            <a:r>
              <a:rPr lang="zh-CN" altLang="zh-CN" sz="2000" dirty="0" smtClean="0">
                <a:solidFill>
                  <a:srgbClr val="FF0000"/>
                </a:solidFill>
                <a:latin typeface="+mn-ea"/>
              </a:rPr>
              <a:t>重新</a:t>
            </a:r>
            <a:r>
              <a:rPr lang="zh-CN" altLang="zh-CN" sz="2000" dirty="0">
                <a:solidFill>
                  <a:srgbClr val="FF0000"/>
                </a:solidFill>
                <a:latin typeface="+mn-ea"/>
              </a:rPr>
              <a:t>理解“法无去来”的中国智慧</a:t>
            </a:r>
            <a:r>
              <a:rPr lang="zh-CN" altLang="zh-CN" sz="2000" dirty="0" smtClean="0">
                <a:latin typeface="+mn-ea"/>
              </a:rPr>
              <a:t>。</a:t>
            </a:r>
            <a:endParaRPr lang="en-US" altLang="zh-CN" sz="2000" dirty="0">
              <a:latin typeface="+mn-ea"/>
            </a:endParaRPr>
          </a:p>
          <a:p>
            <a:r>
              <a:rPr kumimoji="0" lang="en-US" altLang="zh-CN" sz="2000" i="1" dirty="0" smtClean="0">
                <a:solidFill>
                  <a:schemeClr val="tx1"/>
                </a:solidFill>
                <a:latin typeface="Times New Roman" charset="0"/>
              </a:rPr>
              <a:t>Ergo </a:t>
            </a:r>
            <a:r>
              <a:rPr kumimoji="0" lang="en-US" altLang="zh-CN" sz="2000" i="1" dirty="0">
                <a:solidFill>
                  <a:schemeClr val="tx1"/>
                </a:solidFill>
                <a:latin typeface="Times New Roman" charset="0"/>
              </a:rPr>
              <a:t>sum via, </a:t>
            </a:r>
            <a:r>
              <a:rPr kumimoji="0" lang="en-US" altLang="zh-CN" sz="2000" i="1" dirty="0" err="1">
                <a:solidFill>
                  <a:schemeClr val="tx1"/>
                </a:solidFill>
                <a:latin typeface="Times New Roman" charset="0"/>
              </a:rPr>
              <a:t>veritas</a:t>
            </a:r>
            <a:r>
              <a:rPr kumimoji="0" lang="en-US" altLang="zh-CN" sz="2000" i="1" dirty="0">
                <a:solidFill>
                  <a:schemeClr val="tx1"/>
                </a:solidFill>
                <a:latin typeface="Times New Roman" charset="0"/>
              </a:rPr>
              <a:t> et </a:t>
            </a:r>
            <a:r>
              <a:rPr kumimoji="0" lang="en-US" altLang="zh-CN" sz="2000" i="1" dirty="0" smtClean="0">
                <a:solidFill>
                  <a:schemeClr val="tx1"/>
                </a:solidFill>
                <a:latin typeface="Times New Roman" charset="0"/>
              </a:rPr>
              <a:t>vita. --- I am the way, the truth and the life.</a:t>
            </a:r>
          </a:p>
          <a:p>
            <a:r>
              <a:rPr kumimoji="0" lang="en-US" altLang="zh-CN" sz="2000" dirty="0" smtClean="0">
                <a:latin typeface="Times New Roman" charset="0"/>
              </a:rPr>
              <a:t>Grace </a:t>
            </a:r>
            <a:r>
              <a:rPr kumimoji="0" lang="en-US" altLang="zh-CN" sz="2000" dirty="0">
                <a:latin typeface="Times New Roman" charset="0"/>
              </a:rPr>
              <a:t>and peace to you from him who is, who was and who is to </a:t>
            </a:r>
            <a:r>
              <a:rPr kumimoji="0" lang="en-US" altLang="zh-CN" sz="2000" dirty="0" smtClean="0">
                <a:latin typeface="Times New Roman" charset="0"/>
              </a:rPr>
              <a:t>come.</a:t>
            </a:r>
          </a:p>
          <a:p>
            <a:r>
              <a:rPr lang="en-US" altLang="zh-CN" sz="2000" dirty="0" smtClean="0">
                <a:latin typeface="Times New Roman"/>
                <a:cs typeface="Times New Roman"/>
              </a:rPr>
              <a:t>Being </a:t>
            </a:r>
            <a:r>
              <a:rPr lang="en-US" altLang="zh-CN" sz="2000" dirty="0">
                <a:latin typeface="Times New Roman"/>
                <a:cs typeface="Times New Roman"/>
              </a:rPr>
              <a:t>and </a:t>
            </a:r>
            <a:r>
              <a:rPr lang="en-US" altLang="zh-CN" sz="2000" i="1" dirty="0" smtClean="0">
                <a:latin typeface="Times New Roman"/>
                <a:cs typeface="Times New Roman"/>
              </a:rPr>
              <a:t>YHWH </a:t>
            </a:r>
            <a:r>
              <a:rPr lang="en-US" altLang="zh-CN" sz="2000" dirty="0" smtClean="0">
                <a:latin typeface="Times New Roman"/>
                <a:cs typeface="Times New Roman"/>
              </a:rPr>
              <a:t>--- I AM What I Am.</a:t>
            </a:r>
            <a:endParaRPr lang="zh-CN" altLang="en-US" sz="2000" dirty="0">
              <a:latin typeface="Times New Roman"/>
              <a:cs typeface="Times New Roman"/>
            </a:endParaRPr>
          </a:p>
        </p:txBody>
      </p:sp>
    </p:spTree>
    <p:extLst>
      <p:ext uri="{BB962C8B-B14F-4D97-AF65-F5344CB8AC3E}">
        <p14:creationId xmlns:p14="http://schemas.microsoft.com/office/powerpoint/2010/main" val="1114808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张东荪</a:t>
            </a:r>
            <a:r>
              <a:rPr kumimoji="1" lang="en-US" altLang="zh-CN" dirty="0" smtClean="0"/>
              <a:t>《</a:t>
            </a:r>
            <a:r>
              <a:rPr kumimoji="1" lang="zh-CN" altLang="en-US" dirty="0" smtClean="0"/>
              <a:t>思想、言语与文化</a:t>
            </a:r>
            <a:r>
              <a:rPr kumimoji="1" lang="en-US" altLang="zh-CN" dirty="0" smtClean="0"/>
              <a:t>》</a:t>
            </a:r>
            <a:r>
              <a:rPr kumimoji="1" lang="zh-CN" altLang="en-US" dirty="0" smtClean="0"/>
              <a:t>（</a:t>
            </a:r>
            <a:r>
              <a:rPr kumimoji="1" lang="en-US" altLang="zh-CN" dirty="0" smtClean="0"/>
              <a:t>1938</a:t>
            </a:r>
            <a:r>
              <a:rPr kumimoji="1" lang="zh-CN" altLang="en-US" dirty="0" smtClean="0"/>
              <a:t>）</a:t>
            </a:r>
            <a:endParaRPr kumimoji="1" lang="zh-CN" altLang="en-US" dirty="0"/>
          </a:p>
        </p:txBody>
      </p:sp>
      <p:sp>
        <p:nvSpPr>
          <p:cNvPr id="3" name="内容占位符 2"/>
          <p:cNvSpPr>
            <a:spLocks noGrp="1"/>
          </p:cNvSpPr>
          <p:nvPr>
            <p:ph idx="1"/>
          </p:nvPr>
        </p:nvSpPr>
        <p:spPr>
          <a:xfrm>
            <a:off x="142560" y="2306517"/>
            <a:ext cx="12049440" cy="3713283"/>
          </a:xfrm>
        </p:spPr>
        <p:txBody>
          <a:bodyPr/>
          <a:lstStyle/>
          <a:p>
            <a:r>
              <a:rPr lang="zh-CN" altLang="zh-CN" sz="2400" dirty="0"/>
              <a:t>“中国人总是大小对称、上下对称、善恶对称、有无对称，并且把它们认为是相倚靠的，如老子上：‘有无相生、难易相成、长短相较、前后相随’。</a:t>
            </a:r>
            <a:r>
              <a:rPr lang="zh-CN" altLang="zh-CN" sz="2400" dirty="0" smtClean="0"/>
              <a:t>”</a:t>
            </a:r>
            <a:endParaRPr lang="en-US" altLang="zh-CN" sz="2400" dirty="0" smtClean="0"/>
          </a:p>
          <a:p>
            <a:r>
              <a:rPr lang="zh-CN" altLang="zh-CN" sz="2400" dirty="0" smtClean="0"/>
              <a:t>至于何以如</a:t>
            </a:r>
            <a:r>
              <a:rPr lang="zh-CN" altLang="zh-CN" sz="2400" dirty="0"/>
              <a:t>此，则有关于语言本身及其基本逻辑（名学）的比较和</a:t>
            </a:r>
            <a:r>
              <a:rPr lang="zh-CN" altLang="zh-CN" sz="2400" dirty="0" smtClean="0"/>
              <a:t>分析</a:t>
            </a:r>
            <a:r>
              <a:rPr lang="zh-CN" altLang="en-US" sz="2400" dirty="0" smtClean="0"/>
              <a:t>：</a:t>
            </a:r>
            <a:endParaRPr lang="en-US" altLang="zh-CN" sz="2400" dirty="0" smtClean="0"/>
          </a:p>
          <a:p>
            <a:r>
              <a:rPr lang="zh-CN" altLang="zh-CN" sz="2400" dirty="0" smtClean="0"/>
              <a:t>“西方传统名学的</a:t>
            </a:r>
            <a:r>
              <a:rPr lang="zh-CN" altLang="zh-CN" sz="2400" dirty="0"/>
              <a:t>‘主谓式句辞’</a:t>
            </a:r>
            <a:r>
              <a:rPr lang="zh-CN" altLang="zh-CN" sz="2400" dirty="0">
                <a:latin typeface="Times New Roman"/>
                <a:cs typeface="Times New Roman"/>
              </a:rPr>
              <a:t>（</a:t>
            </a:r>
            <a:r>
              <a:rPr lang="en-US" altLang="zh-CN" sz="2400" dirty="0">
                <a:latin typeface="Times New Roman"/>
                <a:cs typeface="Times New Roman"/>
              </a:rPr>
              <a:t>subject-predicate proposition</a:t>
            </a:r>
            <a:r>
              <a:rPr lang="zh-CN" altLang="zh-CN" sz="2400" dirty="0" smtClean="0">
                <a:latin typeface="Times New Roman"/>
                <a:cs typeface="Times New Roman"/>
              </a:rPr>
              <a:t>）</a:t>
            </a:r>
            <a:r>
              <a:rPr lang="zh-CN" altLang="zh-CN" sz="2400" dirty="0" smtClean="0"/>
              <a:t>便为中国人所无</a:t>
            </a:r>
            <a:r>
              <a:rPr lang="zh-CN" altLang="zh-CN" sz="2400" dirty="0"/>
              <a:t>。</a:t>
            </a:r>
            <a:r>
              <a:rPr lang="en-US" altLang="zh-CN" sz="2400" dirty="0"/>
              <a:t>……</a:t>
            </a:r>
            <a:r>
              <a:rPr lang="zh-CN" altLang="zh-CN" sz="2400" dirty="0"/>
              <a:t>亚氏名学的基础是建筑在所谓主语与谓语式的句辞上。</a:t>
            </a:r>
            <a:r>
              <a:rPr lang="en-US" altLang="zh-CN" sz="2400" dirty="0"/>
              <a:t>……</a:t>
            </a:r>
            <a:r>
              <a:rPr lang="zh-CN" altLang="zh-CN" sz="2400" dirty="0"/>
              <a:t>就如英文的</a:t>
            </a:r>
            <a:r>
              <a:rPr lang="en-US" altLang="zh-CN" sz="2400" dirty="0">
                <a:latin typeface="Times New Roman"/>
                <a:cs typeface="Times New Roman"/>
              </a:rPr>
              <a:t>it is……</a:t>
            </a:r>
            <a:r>
              <a:rPr lang="zh-CN" altLang="zh-CN" sz="2400" dirty="0">
                <a:latin typeface="Times New Roman"/>
                <a:cs typeface="Times New Roman"/>
              </a:rPr>
              <a:t>亦等于</a:t>
            </a:r>
            <a:r>
              <a:rPr lang="en-US" altLang="zh-CN" sz="2400" dirty="0">
                <a:latin typeface="Times New Roman"/>
                <a:cs typeface="Times New Roman"/>
              </a:rPr>
              <a:t>it exists</a:t>
            </a:r>
            <a:r>
              <a:rPr lang="zh-CN" altLang="zh-CN" sz="2400" dirty="0">
                <a:latin typeface="Times New Roman"/>
                <a:cs typeface="Times New Roman"/>
              </a:rPr>
              <a:t>，</a:t>
            </a:r>
            <a:r>
              <a:rPr lang="en-US" altLang="zh-CN" sz="2400" dirty="0">
                <a:latin typeface="Times New Roman"/>
                <a:cs typeface="Times New Roman"/>
              </a:rPr>
              <a:t>……</a:t>
            </a:r>
            <a:r>
              <a:rPr lang="zh-CN" altLang="zh-CN" sz="2400" dirty="0">
                <a:latin typeface="Times New Roman"/>
                <a:cs typeface="Times New Roman"/>
              </a:rPr>
              <a:t>因为这个动词</a:t>
            </a:r>
            <a:r>
              <a:rPr lang="en-US" altLang="zh-CN" sz="2400" dirty="0">
                <a:latin typeface="Times New Roman"/>
                <a:cs typeface="Times New Roman"/>
              </a:rPr>
              <a:t>to be</a:t>
            </a:r>
            <a:r>
              <a:rPr lang="zh-CN" altLang="zh-CN" sz="2400" dirty="0"/>
              <a:t>含有‘自己存在’的意思在内。</a:t>
            </a:r>
            <a:r>
              <a:rPr lang="en-US" altLang="zh-CN" sz="2400" dirty="0"/>
              <a:t>……</a:t>
            </a:r>
            <a:r>
              <a:rPr lang="zh-CN" altLang="zh-CN" sz="2400" dirty="0"/>
              <a:t>西方的名学与西方言语中有</a:t>
            </a:r>
            <a:r>
              <a:rPr lang="en-US" altLang="zh-CN" sz="2400" dirty="0">
                <a:latin typeface="Times New Roman"/>
                <a:cs typeface="Times New Roman"/>
              </a:rPr>
              <a:t>to be </a:t>
            </a:r>
            <a:r>
              <a:rPr lang="zh-CN" altLang="zh-CN" sz="2400" dirty="0"/>
              <a:t>的动词大有关系。</a:t>
            </a:r>
            <a:r>
              <a:rPr lang="en-US" altLang="zh-CN" sz="2400" dirty="0"/>
              <a:t>……</a:t>
            </a:r>
            <a:r>
              <a:rPr lang="zh-CN" altLang="zh-CN" sz="2400" dirty="0"/>
              <a:t>所谓的‘本体’（</a:t>
            </a:r>
            <a:r>
              <a:rPr lang="en-US" altLang="zh-CN" sz="2400" dirty="0">
                <a:latin typeface="Times New Roman"/>
                <a:cs typeface="Times New Roman"/>
              </a:rPr>
              <a:t>Substance</a:t>
            </a:r>
            <a:r>
              <a:rPr lang="zh-CN" altLang="zh-CN" sz="2400" dirty="0">
                <a:latin typeface="Times New Roman"/>
                <a:cs typeface="Times New Roman"/>
              </a:rPr>
              <a:t>）就是由主语（</a:t>
            </a:r>
            <a:r>
              <a:rPr lang="en-US" altLang="zh-CN" sz="2400" dirty="0">
                <a:latin typeface="Times New Roman"/>
                <a:cs typeface="Times New Roman"/>
              </a:rPr>
              <a:t>the subject, </a:t>
            </a:r>
            <a:r>
              <a:rPr lang="zh-CN" altLang="zh-CN" sz="2400" dirty="0">
                <a:latin typeface="Times New Roman"/>
                <a:cs typeface="Times New Roman"/>
              </a:rPr>
              <a:t>如云</a:t>
            </a:r>
            <a:r>
              <a:rPr lang="en-US" altLang="zh-CN" sz="2400" dirty="0">
                <a:latin typeface="Times New Roman"/>
                <a:cs typeface="Times New Roman"/>
              </a:rPr>
              <a:t>it</a:t>
            </a:r>
            <a:r>
              <a:rPr lang="zh-CN" altLang="zh-CN" sz="2400" dirty="0">
                <a:latin typeface="Times New Roman"/>
                <a:cs typeface="Times New Roman"/>
              </a:rPr>
              <a:t>）与动词</a:t>
            </a:r>
            <a:r>
              <a:rPr lang="en-US" altLang="zh-CN" sz="2400" dirty="0">
                <a:latin typeface="Times New Roman"/>
                <a:cs typeface="Times New Roman"/>
              </a:rPr>
              <a:t>to be</a:t>
            </a:r>
            <a:r>
              <a:rPr lang="zh-CN" altLang="zh-CN" sz="2400" dirty="0"/>
              <a:t>而引申出来的。” </a:t>
            </a:r>
            <a:r>
              <a:rPr lang="zh-CN" altLang="en-US" sz="2400" dirty="0" smtClean="0"/>
              <a:t>（</a:t>
            </a:r>
            <a:r>
              <a:rPr lang="zh-CN" altLang="zh-CN" sz="2400" dirty="0" smtClean="0"/>
              <a:t>《</a:t>
            </a:r>
            <a:r>
              <a:rPr lang="zh-CN" altLang="zh-CN" sz="2400" dirty="0"/>
              <a:t>社会学界》</a:t>
            </a:r>
            <a:r>
              <a:rPr lang="en-US" altLang="zh-CN" sz="2400" dirty="0">
                <a:latin typeface="Times New Roman"/>
                <a:cs typeface="Times New Roman"/>
              </a:rPr>
              <a:t>1938</a:t>
            </a:r>
            <a:r>
              <a:rPr lang="zh-CN" altLang="zh-CN" sz="2400" dirty="0">
                <a:latin typeface="Times New Roman"/>
                <a:cs typeface="Times New Roman"/>
              </a:rPr>
              <a:t>年第</a:t>
            </a:r>
            <a:r>
              <a:rPr lang="en-US" altLang="zh-CN" sz="2400" dirty="0">
                <a:latin typeface="Times New Roman"/>
                <a:cs typeface="Times New Roman"/>
              </a:rPr>
              <a:t>10</a:t>
            </a:r>
            <a:r>
              <a:rPr lang="zh-CN" altLang="zh-CN" sz="2400" dirty="0">
                <a:latin typeface="Times New Roman"/>
                <a:cs typeface="Times New Roman"/>
              </a:rPr>
              <a:t>期，</a:t>
            </a:r>
            <a:r>
              <a:rPr lang="en-US" altLang="zh-CN" sz="2400" dirty="0" smtClean="0">
                <a:latin typeface="Times New Roman"/>
                <a:cs typeface="Times New Roman"/>
              </a:rPr>
              <a:t>14-17</a:t>
            </a:r>
            <a:r>
              <a:rPr lang="zh-CN" altLang="zh-CN" sz="2400" dirty="0" smtClean="0">
                <a:latin typeface="Times New Roman"/>
                <a:cs typeface="Times New Roman"/>
              </a:rPr>
              <a:t>页</a:t>
            </a:r>
            <a:r>
              <a:rPr lang="zh-CN" altLang="en-US" sz="2400" dirty="0" smtClean="0">
                <a:latin typeface="Times New Roman"/>
                <a:cs typeface="Times New Roman"/>
              </a:rPr>
              <a:t>）</a:t>
            </a:r>
            <a:endParaRPr lang="zh-CN" altLang="zh-CN" sz="2400" dirty="0"/>
          </a:p>
        </p:txBody>
      </p:sp>
    </p:spTree>
    <p:extLst>
      <p:ext uri="{BB962C8B-B14F-4D97-AF65-F5344CB8AC3E}">
        <p14:creationId xmlns:p14="http://schemas.microsoft.com/office/powerpoint/2010/main" val="3448462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8312" y="947920"/>
            <a:ext cx="9564386" cy="728480"/>
          </a:xfrm>
        </p:spPr>
        <p:txBody>
          <a:bodyPr/>
          <a:lstStyle/>
          <a:p>
            <a:r>
              <a:rPr lang="zh-CN" altLang="en-US" sz="3200" dirty="0">
                <a:latin typeface="+mn-ea"/>
              </a:rPr>
              <a:t>“言语左右思想、言语引导思想”的“一个实例”</a:t>
            </a:r>
            <a:endParaRPr kumimoji="1" lang="zh-CN" altLang="en-US" sz="3200" dirty="0"/>
          </a:p>
        </p:txBody>
      </p:sp>
      <p:sp>
        <p:nvSpPr>
          <p:cNvPr id="3" name="内容占位符 2"/>
          <p:cNvSpPr>
            <a:spLocks noGrp="1"/>
          </p:cNvSpPr>
          <p:nvPr>
            <p:ph idx="1"/>
          </p:nvPr>
        </p:nvSpPr>
        <p:spPr>
          <a:xfrm>
            <a:off x="272157" y="2384266"/>
            <a:ext cx="11780523" cy="3933568"/>
          </a:xfrm>
        </p:spPr>
        <p:txBody>
          <a:bodyPr/>
          <a:lstStyle/>
          <a:p>
            <a:r>
              <a:rPr lang="zh-CN" altLang="en-US" sz="2000" dirty="0">
                <a:latin typeface="+mn-ea"/>
              </a:rPr>
              <a:t>张东荪进而提出：汉语“没有和西文动词</a:t>
            </a:r>
            <a:r>
              <a:rPr lang="en-US" altLang="zh-CN" sz="2000" dirty="0">
                <a:latin typeface="+mn-ea"/>
              </a:rPr>
              <a:t>to be</a:t>
            </a:r>
            <a:r>
              <a:rPr lang="zh-CN" altLang="en-US" sz="2000" dirty="0">
                <a:latin typeface="+mn-ea"/>
              </a:rPr>
              <a:t>相当的字”、“主语常在省略之列”，从而“本体”不会被“当作一个问题” ；这正是“言语左右思想、言语引导思想”的“一个实例”。</a:t>
            </a:r>
            <a:endParaRPr lang="en-US" altLang="zh-CN" sz="2000" dirty="0">
              <a:latin typeface="+mn-ea"/>
            </a:endParaRPr>
          </a:p>
          <a:p>
            <a:r>
              <a:rPr lang="zh-CN" altLang="en-US" sz="2000" dirty="0">
                <a:latin typeface="+mn-ea"/>
              </a:rPr>
              <a:t>据此可以区分：西方的“同一律”逻辑（</a:t>
            </a:r>
            <a:r>
              <a:rPr lang="en-US" altLang="zh-CN" sz="2000" dirty="0">
                <a:latin typeface="+mn-ea"/>
              </a:rPr>
              <a:t>logic of identity</a:t>
            </a:r>
            <a:r>
              <a:rPr lang="zh-CN" altLang="en-US" sz="2000" dirty="0">
                <a:latin typeface="+mn-ea"/>
              </a:rPr>
              <a:t>）／中国的“相关律逻辑”（</a:t>
            </a:r>
            <a:r>
              <a:rPr lang="en-US" altLang="zh-CN" sz="2000" dirty="0">
                <a:latin typeface="+mn-ea"/>
              </a:rPr>
              <a:t>correlation-logic</a:t>
            </a:r>
            <a:r>
              <a:rPr lang="zh-CN" altLang="en-US" sz="2000" dirty="0">
                <a:latin typeface="+mn-ea"/>
              </a:rPr>
              <a:t>）。</a:t>
            </a:r>
            <a:endParaRPr lang="en-US" altLang="zh-CN" sz="2000" dirty="0">
              <a:latin typeface="+mn-ea"/>
            </a:endParaRPr>
          </a:p>
          <a:p>
            <a:r>
              <a:rPr lang="zh-CN" altLang="zh-CN" sz="2000" dirty="0">
                <a:latin typeface="+mn-ea"/>
              </a:rPr>
              <a:t>“</a:t>
            </a:r>
            <a:r>
              <a:rPr lang="zh-CN" altLang="en-US" sz="2000" dirty="0">
                <a:latin typeface="+mn-ea"/>
              </a:rPr>
              <a:t>相关性”之根本：“有无相生、高下相形、前后相随”，“一阴一阳之谓道”，“由相反以见其相成”。</a:t>
            </a:r>
            <a:r>
              <a:rPr lang="en-US" altLang="zh-CN" sz="2000" dirty="0">
                <a:latin typeface="+mn-ea"/>
              </a:rPr>
              <a:t>【</a:t>
            </a:r>
            <a:r>
              <a:rPr lang="en-US" altLang="zh-CN" sz="2000" dirty="0">
                <a:latin typeface="Times New Roman"/>
                <a:cs typeface="Times New Roman"/>
              </a:rPr>
              <a:t>T.S. Eliot, objective correlation</a:t>
            </a:r>
            <a:r>
              <a:rPr lang="en-US" altLang="zh-CN" sz="2000" dirty="0">
                <a:latin typeface="+mn-ea"/>
              </a:rPr>
              <a:t>】</a:t>
            </a:r>
          </a:p>
          <a:p>
            <a:r>
              <a:rPr lang="zh-CN" altLang="en-US" sz="2000" dirty="0">
                <a:latin typeface="+mn-ea"/>
              </a:rPr>
              <a:t>总之，无论“刚柔、进退、吉凶”，必是“相待而成”。 </a:t>
            </a:r>
            <a:endParaRPr lang="en-US" altLang="zh-CN" sz="2000" dirty="0">
              <a:latin typeface="+mn-ea"/>
            </a:endParaRPr>
          </a:p>
          <a:p>
            <a:r>
              <a:rPr lang="zh-CN" altLang="en-US" sz="2000" dirty="0">
                <a:latin typeface="+mn-ea"/>
              </a:rPr>
              <a:t>反例：李清照</a:t>
            </a:r>
            <a:r>
              <a:rPr lang="en-US" altLang="zh-CN" sz="2000" dirty="0">
                <a:latin typeface="+mn-ea"/>
              </a:rPr>
              <a:t>《</a:t>
            </a:r>
            <a:r>
              <a:rPr lang="zh-CN" altLang="en-US" sz="2000" dirty="0">
                <a:latin typeface="+mn-ea"/>
              </a:rPr>
              <a:t>声声慢</a:t>
            </a:r>
            <a:r>
              <a:rPr lang="en-US" altLang="zh-CN" sz="2000" dirty="0">
                <a:latin typeface="+mn-ea"/>
              </a:rPr>
              <a:t>》</a:t>
            </a:r>
            <a:r>
              <a:rPr lang="zh-CN" altLang="en-US" sz="2000" dirty="0">
                <a:latin typeface="+mn-ea"/>
              </a:rPr>
              <a:t>（</a:t>
            </a:r>
            <a:r>
              <a:rPr lang="en-US" altLang="zh-CN" sz="2000" dirty="0">
                <a:latin typeface="Times New Roman" panose="02020603050405020304" pitchFamily="18" charset="0"/>
                <a:cs typeface="Times New Roman" panose="02020603050405020304" pitchFamily="18" charset="0"/>
              </a:rPr>
              <a:t>Searching, seeking endlessly, Along, lonely, moody, gloomy. / What it’s I’m seeking, seeking, All around as I’m peeping, peeing, With everything depressing, depressing …/ Seeking, seeking, Chilly and quiet…/ Longing, longing, Missing, missing, Lone, lone, Bleak, bleak, Sand, sad, sorrowful, sorrowful…</a:t>
            </a:r>
            <a:r>
              <a:rPr lang="zh-CN" altLang="en-US" sz="2000" dirty="0">
                <a:latin typeface="+mn-ea"/>
              </a:rPr>
              <a:t>）另如</a:t>
            </a:r>
            <a:r>
              <a:rPr lang="en-US" altLang="zh-CN" sz="2000" dirty="0">
                <a:latin typeface="Times New Roman" panose="02020603050405020304" pitchFamily="18" charset="0"/>
                <a:cs typeface="Times New Roman" panose="02020603050405020304" pitchFamily="18" charset="0"/>
              </a:rPr>
              <a:t>Yesterday is gone but tomorrow is forever.</a:t>
            </a:r>
            <a:r>
              <a:rPr lang="zh-CN" altLang="en-US" sz="2000" dirty="0">
                <a:latin typeface="+mn-ea"/>
              </a:rPr>
              <a:t>（春闺泪痕）</a:t>
            </a:r>
          </a:p>
        </p:txBody>
      </p:sp>
    </p:spTree>
    <p:extLst>
      <p:ext uri="{BB962C8B-B14F-4D97-AF65-F5344CB8AC3E}">
        <p14:creationId xmlns:p14="http://schemas.microsoft.com/office/powerpoint/2010/main" val="1557143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a:xfrm>
            <a:off x="803512" y="934780"/>
            <a:ext cx="10341977" cy="728662"/>
          </a:xfrm>
        </p:spPr>
        <p:txBody>
          <a:bodyPr/>
          <a:lstStyle/>
          <a:p>
            <a:pPr eaLnBrk="1" hangingPunct="1"/>
            <a:r>
              <a:rPr kumimoji="0" lang="zh-CN" altLang="en-US" sz="3200" dirty="0">
                <a:latin typeface="宋体" charset="0"/>
              </a:rPr>
              <a:t>克里斯蒂娃（</a:t>
            </a:r>
            <a:r>
              <a:rPr kumimoji="0" lang="en-US" altLang="zh-CN" sz="3200" dirty="0">
                <a:latin typeface="Times New Roman"/>
                <a:cs typeface="Times New Roman"/>
              </a:rPr>
              <a:t>Julia </a:t>
            </a:r>
            <a:r>
              <a:rPr kumimoji="0" lang="en-US" altLang="zh-CN" sz="3200" dirty="0" err="1">
                <a:latin typeface="Times New Roman"/>
                <a:cs typeface="Times New Roman"/>
              </a:rPr>
              <a:t>Kristeva</a:t>
            </a:r>
            <a:r>
              <a:rPr kumimoji="0" lang="zh-CN" altLang="en-US" sz="3200" dirty="0" smtClean="0">
                <a:latin typeface="宋体" charset="0"/>
              </a:rPr>
              <a:t>）</a:t>
            </a:r>
            <a:r>
              <a:rPr lang="zh-CN" altLang="en-US" sz="3200" dirty="0" smtClean="0"/>
              <a:t>读到的张东荪文章英译本</a:t>
            </a:r>
            <a:endParaRPr kumimoji="0" lang="en-US" altLang="zh-CN" sz="3200" i="1" dirty="0">
              <a:latin typeface="Century Gothic" charset="0"/>
            </a:endParaRPr>
          </a:p>
        </p:txBody>
      </p:sp>
      <p:sp>
        <p:nvSpPr>
          <p:cNvPr id="31746" name="内容占位符 2"/>
          <p:cNvSpPr>
            <a:spLocks noGrp="1" noChangeArrowheads="1"/>
          </p:cNvSpPr>
          <p:nvPr>
            <p:ph idx="1"/>
          </p:nvPr>
        </p:nvSpPr>
        <p:spPr>
          <a:xfrm>
            <a:off x="207358" y="2252662"/>
            <a:ext cx="11650813" cy="3698195"/>
          </a:xfrm>
        </p:spPr>
        <p:txBody>
          <a:bodyPr/>
          <a:lstStyle/>
          <a:p>
            <a:r>
              <a:rPr lang="zh-CN" altLang="zh-CN" sz="2400" dirty="0">
                <a:latin typeface="Times New Roman" panose="02020603050405020304" pitchFamily="18" charset="0"/>
                <a:cs typeface="Times New Roman" panose="02020603050405020304" pitchFamily="18" charset="0"/>
              </a:rPr>
              <a:t>张东荪的《思想、语言与文化》最初发表在《社会学界》</a:t>
            </a:r>
            <a:r>
              <a:rPr lang="en-US" altLang="zh-CN" sz="2400" dirty="0">
                <a:latin typeface="Times New Roman" panose="02020603050405020304" pitchFamily="18" charset="0"/>
                <a:cs typeface="Times New Roman" panose="02020603050405020304" pitchFamily="18" charset="0"/>
              </a:rPr>
              <a:t>1938</a:t>
            </a:r>
            <a:r>
              <a:rPr lang="zh-CN" altLang="zh-CN" sz="2400" dirty="0">
                <a:latin typeface="Times New Roman" panose="02020603050405020304" pitchFamily="18" charset="0"/>
                <a:cs typeface="Times New Roman" panose="02020603050405020304" pitchFamily="18" charset="0"/>
              </a:rPr>
              <a:t>年第十</a:t>
            </a:r>
            <a:r>
              <a:rPr lang="zh-CN" altLang="zh-CN" sz="2400" dirty="0" smtClean="0">
                <a:latin typeface="Times New Roman" panose="02020603050405020304" pitchFamily="18" charset="0"/>
                <a:cs typeface="Times New Roman" panose="02020603050405020304" pitchFamily="18" charset="0"/>
              </a:rPr>
              <a:t>卷</a:t>
            </a:r>
            <a:r>
              <a:rPr lang="en-US" altLang="zh-CN" sz="2400" dirty="0">
                <a:latin typeface="Times New Roman" panose="02020603050405020304" pitchFamily="18" charset="0"/>
                <a:cs typeface="Times New Roman" panose="02020603050405020304" pitchFamily="18" charset="0"/>
              </a:rPr>
              <a:t>17-54</a:t>
            </a:r>
            <a:r>
              <a:rPr lang="zh-CN" altLang="zh-CN" sz="2400" dirty="0">
                <a:latin typeface="Times New Roman" panose="02020603050405020304" pitchFamily="18" charset="0"/>
                <a:cs typeface="Times New Roman" panose="02020603050405020304" pitchFamily="18" charset="0"/>
              </a:rPr>
              <a:t>页</a:t>
            </a:r>
            <a:r>
              <a:rPr lang="zh-CN" altLang="zh-CN" sz="2400" dirty="0" smtClean="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同年</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月《燕京社会学界》（</a:t>
            </a:r>
            <a:r>
              <a:rPr lang="en-US" altLang="zh-CN" sz="2400" i="1" dirty="0">
                <a:latin typeface="Times New Roman" panose="02020603050405020304" pitchFamily="18" charset="0"/>
                <a:cs typeface="Times New Roman" panose="02020603050405020304" pitchFamily="18" charset="0"/>
              </a:rPr>
              <a:t>The </a:t>
            </a:r>
            <a:r>
              <a:rPr lang="en-US" altLang="zh-CN" sz="2400" i="1" dirty="0" err="1">
                <a:latin typeface="Times New Roman" panose="02020603050405020304" pitchFamily="18" charset="0"/>
                <a:cs typeface="Times New Roman" panose="02020603050405020304" pitchFamily="18" charset="0"/>
              </a:rPr>
              <a:t>Yenching</a:t>
            </a:r>
            <a:r>
              <a:rPr lang="en-US" altLang="zh-CN" sz="2400" i="1" dirty="0">
                <a:latin typeface="Times New Roman" panose="02020603050405020304" pitchFamily="18" charset="0"/>
                <a:cs typeface="Times New Roman" panose="02020603050405020304" pitchFamily="18" charset="0"/>
              </a:rPr>
              <a:t> Journal of Social Studies</a:t>
            </a:r>
            <a:r>
              <a:rPr lang="zh-CN" altLang="zh-CN" sz="2400" dirty="0">
                <a:latin typeface="Times New Roman" panose="02020603050405020304" pitchFamily="18" charset="0"/>
                <a:cs typeface="Times New Roman" panose="02020603050405020304" pitchFamily="18" charset="0"/>
              </a:rPr>
              <a:t>）创刊，担任主编的李安宅（</a:t>
            </a:r>
            <a:r>
              <a:rPr lang="en-US" altLang="zh-CN" sz="2400" dirty="0">
                <a:latin typeface="Times New Roman" panose="02020603050405020304" pitchFamily="18" charset="0"/>
                <a:cs typeface="Times New Roman" panose="02020603050405020304" pitchFamily="18" charset="0"/>
              </a:rPr>
              <a:t>Li An-</a:t>
            </a:r>
            <a:r>
              <a:rPr lang="en-US" altLang="zh-CN" sz="2400" dirty="0" err="1">
                <a:latin typeface="Times New Roman" panose="02020603050405020304" pitchFamily="18" charset="0"/>
                <a:cs typeface="Times New Roman" panose="02020603050405020304" pitchFamily="18" charset="0"/>
              </a:rPr>
              <a:t>che</a:t>
            </a:r>
            <a:r>
              <a:rPr lang="zh-CN" altLang="zh-CN" sz="2400" dirty="0">
                <a:latin typeface="Times New Roman" panose="02020603050405020304" pitchFamily="18" charset="0"/>
                <a:cs typeface="Times New Roman" panose="02020603050405020304" pitchFamily="18" charset="0"/>
              </a:rPr>
              <a:t>）将其译为英文，改题为</a:t>
            </a:r>
            <a:r>
              <a:rPr lang="en-US" altLang="zh-CN" sz="2400" dirty="0">
                <a:latin typeface="Times New Roman" panose="02020603050405020304" pitchFamily="18" charset="0"/>
                <a:cs typeface="Times New Roman" panose="02020603050405020304" pitchFamily="18" charset="0"/>
              </a:rPr>
              <a:t>“A Chinese Philosopher’s Theory of Knowledge”</a:t>
            </a:r>
            <a:r>
              <a:rPr lang="zh-CN" altLang="zh-CN" sz="2400" dirty="0">
                <a:latin typeface="Times New Roman" panose="02020603050405020304" pitchFamily="18" charset="0"/>
                <a:cs typeface="Times New Roman" panose="02020603050405020304" pitchFamily="18" charset="0"/>
              </a:rPr>
              <a:t>，载于《燕京社会学界》</a:t>
            </a:r>
            <a:r>
              <a:rPr lang="en-US" altLang="zh-CN" sz="2400" dirty="0">
                <a:latin typeface="Times New Roman" panose="02020603050405020304" pitchFamily="18" charset="0"/>
                <a:cs typeface="Times New Roman" panose="02020603050405020304" pitchFamily="18" charset="0"/>
              </a:rPr>
              <a:t>1939</a:t>
            </a:r>
            <a:r>
              <a:rPr lang="zh-CN" altLang="zh-CN" sz="2400" dirty="0">
                <a:latin typeface="Times New Roman" panose="02020603050405020304" pitchFamily="18" charset="0"/>
                <a:cs typeface="Times New Roman" panose="02020603050405020304" pitchFamily="18" charset="0"/>
              </a:rPr>
              <a:t>年第一</a:t>
            </a:r>
            <a:r>
              <a:rPr lang="zh-CN" altLang="zh-CN" sz="2400" dirty="0" smtClean="0">
                <a:latin typeface="Times New Roman" panose="02020603050405020304" pitchFamily="18" charset="0"/>
                <a:cs typeface="Times New Roman" panose="02020603050405020304" pitchFamily="18" charset="0"/>
              </a:rPr>
              <a:t>期</a:t>
            </a:r>
            <a:r>
              <a:rPr lang="zh-CN" altLang="en-US" sz="2400" dirty="0" smtClean="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The </a:t>
            </a:r>
            <a:r>
              <a:rPr lang="en-US" altLang="zh-CN" sz="2400" i="1" dirty="0" err="1">
                <a:latin typeface="Times New Roman" panose="02020603050405020304" pitchFamily="18" charset="0"/>
                <a:cs typeface="Times New Roman" panose="02020603050405020304" pitchFamily="18" charset="0"/>
              </a:rPr>
              <a:t>Yenching</a:t>
            </a:r>
            <a:r>
              <a:rPr lang="en-US" altLang="zh-CN" sz="2400" i="1" dirty="0">
                <a:latin typeface="Times New Roman" panose="02020603050405020304" pitchFamily="18" charset="0"/>
                <a:cs typeface="Times New Roman" panose="02020603050405020304" pitchFamily="18" charset="0"/>
              </a:rPr>
              <a:t> Journal of Social Studies</a:t>
            </a:r>
            <a:r>
              <a:rPr lang="en-US" altLang="zh-CN" sz="2400" dirty="0">
                <a:latin typeface="Times New Roman" panose="02020603050405020304" pitchFamily="18" charset="0"/>
                <a:cs typeface="Times New Roman" panose="02020603050405020304" pitchFamily="18" charset="0"/>
              </a:rPr>
              <a:t>, Vol. I, No.2, 1939</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zh-CN" altLang="zh-CN" sz="2400" dirty="0" smtClean="0">
                <a:latin typeface="Times New Roman" panose="02020603050405020304" pitchFamily="18" charset="0"/>
                <a:cs typeface="Times New Roman" panose="02020603050405020304" pitchFamily="18" charset="0"/>
              </a:rPr>
              <a:t>曾</a:t>
            </a:r>
            <a:r>
              <a:rPr lang="zh-CN" altLang="zh-CN" sz="2400" dirty="0">
                <a:latin typeface="Times New Roman" panose="02020603050405020304" pitchFamily="18" charset="0"/>
                <a:cs typeface="Times New Roman" panose="02020603050405020304" pitchFamily="18" charset="0"/>
              </a:rPr>
              <a:t>在康奈尔学院（</a:t>
            </a:r>
            <a:r>
              <a:rPr lang="en-US" altLang="zh-CN" sz="2400" dirty="0">
                <a:latin typeface="Times New Roman" panose="02020603050405020304" pitchFamily="18" charset="0"/>
                <a:cs typeface="Times New Roman" panose="02020603050405020304" pitchFamily="18" charset="0"/>
              </a:rPr>
              <a:t>Cornell College</a:t>
            </a:r>
            <a:r>
              <a:rPr lang="zh-CN" altLang="zh-CN" sz="2400" dirty="0">
                <a:latin typeface="Times New Roman" panose="02020603050405020304" pitchFamily="18" charset="0"/>
                <a:cs typeface="Times New Roman" panose="02020603050405020304" pitchFamily="18" charset="0"/>
              </a:rPr>
              <a:t>）任教的印度裔学者穆祖姆达（</a:t>
            </a:r>
            <a:r>
              <a:rPr lang="en-US" altLang="zh-CN" sz="2400" dirty="0" err="1">
                <a:latin typeface="Times New Roman" panose="02020603050405020304" pitchFamily="18" charset="0"/>
                <a:cs typeface="Times New Roman" panose="02020603050405020304" pitchFamily="18" charset="0"/>
              </a:rPr>
              <a:t>Haridas</a:t>
            </a:r>
            <a:r>
              <a:rPr lang="en-US" altLang="zh-CN" sz="2400" dirty="0">
                <a:latin typeface="Times New Roman" panose="02020603050405020304" pitchFamily="18" charset="0"/>
                <a:cs typeface="Times New Roman" panose="02020603050405020304" pitchFamily="18" charset="0"/>
              </a:rPr>
              <a:t> T. </a:t>
            </a:r>
            <a:r>
              <a:rPr lang="en-US" altLang="zh-CN" sz="2400" dirty="0" err="1">
                <a:latin typeface="Times New Roman" panose="02020603050405020304" pitchFamily="18" charset="0"/>
                <a:cs typeface="Times New Roman" panose="02020603050405020304" pitchFamily="18" charset="0"/>
              </a:rPr>
              <a:t>Muzumdar</a:t>
            </a:r>
            <a:r>
              <a:rPr lang="zh-CN" altLang="zh-CN" sz="2400" dirty="0">
                <a:latin typeface="Times New Roman" panose="02020603050405020304" pitchFamily="18" charset="0"/>
                <a:cs typeface="Times New Roman" panose="02020603050405020304" pitchFamily="18" charset="0"/>
              </a:rPr>
              <a:t>）后来写有同名文章，便是以此为据</a:t>
            </a:r>
            <a:r>
              <a:rPr lang="zh-CN" altLang="zh-CN" sz="2400" dirty="0" smtClean="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Haridas</a:t>
            </a:r>
            <a:r>
              <a:rPr lang="en-US" altLang="zh-CN" sz="2400" dirty="0">
                <a:latin typeface="Times New Roman" panose="02020603050405020304" pitchFamily="18" charset="0"/>
                <a:cs typeface="Times New Roman" panose="02020603050405020304" pitchFamily="18" charset="0"/>
              </a:rPr>
              <a:t> T. </a:t>
            </a:r>
            <a:r>
              <a:rPr lang="en-US" altLang="zh-CN" sz="2400" dirty="0" err="1">
                <a:latin typeface="Times New Roman" panose="02020603050405020304" pitchFamily="18" charset="0"/>
                <a:cs typeface="Times New Roman" panose="02020603050405020304" pitchFamily="18" charset="0"/>
              </a:rPr>
              <a:t>Muzumdar</a:t>
            </a:r>
            <a:r>
              <a:rPr lang="en-US" altLang="zh-CN" sz="2400" dirty="0">
                <a:latin typeface="Times New Roman" panose="02020603050405020304" pitchFamily="18" charset="0"/>
                <a:cs typeface="Times New Roman" panose="02020603050405020304" pitchFamily="18" charset="0"/>
              </a:rPr>
              <a:t>, “A Chinese Philosopher’s Theory of Knowledge”, </a:t>
            </a:r>
            <a:r>
              <a:rPr lang="en-US" altLang="zh-CN" sz="2400" i="1" dirty="0">
                <a:latin typeface="Times New Roman" panose="02020603050405020304" pitchFamily="18" charset="0"/>
                <a:cs typeface="Times New Roman" panose="02020603050405020304" pitchFamily="18" charset="0"/>
              </a:rPr>
              <a:t>The Midwest Sociologist</a:t>
            </a:r>
            <a:r>
              <a:rPr lang="en-US" altLang="zh-CN" sz="2400" dirty="0">
                <a:latin typeface="Times New Roman" panose="02020603050405020304" pitchFamily="18" charset="0"/>
                <a:cs typeface="Times New Roman" panose="02020603050405020304" pitchFamily="18" charset="0"/>
              </a:rPr>
              <a:t>, Vol. 19, No. 1 (Dec., 1956), pp. 12-17</a:t>
            </a:r>
            <a:r>
              <a:rPr lang="en-US" altLang="zh-CN" sz="2400" dirty="0" smtClean="0">
                <a:latin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cs typeface="Times New Roman" panose="02020603050405020304" pitchFamily="18" charset="0"/>
            </a:endParaRPr>
          </a:p>
        </p:txBody>
      </p:sp>
      <p:pic>
        <p:nvPicPr>
          <p:cNvPr id="31747"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1046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a:xfrm>
            <a:off x="803512" y="934780"/>
            <a:ext cx="10341977" cy="728662"/>
          </a:xfrm>
        </p:spPr>
        <p:txBody>
          <a:bodyPr/>
          <a:lstStyle/>
          <a:p>
            <a:pPr eaLnBrk="1" hangingPunct="1"/>
            <a:r>
              <a:rPr kumimoji="0" lang="zh-CN" altLang="en-US" sz="3200" dirty="0" smtClean="0">
                <a:latin typeface="宋体" charset="0"/>
              </a:rPr>
              <a:t>穆祖姆达对张东荪的转述</a:t>
            </a:r>
            <a:endParaRPr kumimoji="0" lang="en-US" altLang="zh-CN" sz="3200" i="1" dirty="0">
              <a:latin typeface="Century Gothic" charset="0"/>
            </a:endParaRPr>
          </a:p>
        </p:txBody>
      </p:sp>
      <p:sp>
        <p:nvSpPr>
          <p:cNvPr id="31746" name="内容占位符 2"/>
          <p:cNvSpPr>
            <a:spLocks noGrp="1" noChangeArrowheads="1"/>
          </p:cNvSpPr>
          <p:nvPr>
            <p:ph idx="1"/>
          </p:nvPr>
        </p:nvSpPr>
        <p:spPr>
          <a:xfrm>
            <a:off x="207358" y="2252663"/>
            <a:ext cx="11689805" cy="3930424"/>
          </a:xfrm>
        </p:spPr>
        <p:txBody>
          <a:bodyPr/>
          <a:lstStyle/>
          <a:p>
            <a:pPr eaLnBrk="1" hangingPunct="1"/>
            <a:r>
              <a:rPr lang="zh-CN" altLang="zh-CN" sz="2000" dirty="0">
                <a:latin typeface="Times New Roman" panose="02020603050405020304" pitchFamily="18" charset="0"/>
                <a:cs typeface="Times New Roman" panose="02020603050405020304" pitchFamily="18" charset="0"/>
              </a:rPr>
              <a:t>穆祖姆达的文章几乎是原样转述张东荪的思路</a:t>
            </a:r>
            <a:r>
              <a:rPr lang="zh-CN"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比如</a:t>
            </a:r>
            <a:r>
              <a:rPr lang="zh-CN"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eaLnBrk="1" hangingPunct="1"/>
            <a:r>
              <a:rPr lang="zh-CN" altLang="zh-CN" sz="2000" dirty="0" smtClean="0">
                <a:latin typeface="Times New Roman" panose="02020603050405020304" pitchFamily="18" charset="0"/>
                <a:cs typeface="Times New Roman" panose="02020603050405020304" pitchFamily="18" charset="0"/>
              </a:rPr>
              <a:t>康德</a:t>
            </a:r>
            <a:r>
              <a:rPr lang="zh-CN" altLang="zh-CN" sz="2000" dirty="0">
                <a:latin typeface="Times New Roman" panose="02020603050405020304" pitchFamily="18" charset="0"/>
                <a:cs typeface="Times New Roman" panose="02020603050405020304" pitchFamily="18" charset="0"/>
              </a:rPr>
              <a:t>知识论所谓的“普遍范畴”（</a:t>
            </a:r>
            <a:r>
              <a:rPr lang="en-US" altLang="zh-CN" sz="2000" dirty="0">
                <a:latin typeface="Times New Roman" panose="02020603050405020304" pitchFamily="18" charset="0"/>
                <a:cs typeface="Times New Roman" panose="02020603050405020304" pitchFamily="18" charset="0"/>
              </a:rPr>
              <a:t>universal category</a:t>
            </a:r>
            <a:r>
              <a:rPr lang="zh-CN" altLang="zh-CN" sz="2000" dirty="0">
                <a:latin typeface="Times New Roman" panose="02020603050405020304" pitchFamily="18" charset="0"/>
                <a:cs typeface="Times New Roman" panose="02020603050405020304" pitchFamily="18" charset="0"/>
              </a:rPr>
              <a:t>），其实并未跳出“西方人的知识范畴”；而张东荪“毋宁与斯宾格勒（</a:t>
            </a:r>
            <a:r>
              <a:rPr lang="en-US" altLang="zh-CN" sz="2000" dirty="0">
                <a:latin typeface="Times New Roman" panose="02020603050405020304" pitchFamily="18" charset="0"/>
                <a:cs typeface="Times New Roman" panose="02020603050405020304" pitchFamily="18" charset="0"/>
              </a:rPr>
              <a:t>Spengler</a:t>
            </a:r>
            <a:r>
              <a:rPr lang="zh-CN" altLang="zh-CN" sz="2000" dirty="0">
                <a:latin typeface="Times New Roman" panose="02020603050405020304" pitchFamily="18" charset="0"/>
                <a:cs typeface="Times New Roman" panose="02020603050405020304" pitchFamily="18" charset="0"/>
              </a:rPr>
              <a:t>）相仿佛”，认为“思想上的范畴、其出现与差异，都可归之于文化。</a:t>
            </a:r>
            <a:r>
              <a:rPr lang="zh-CN"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eaLnBrk="1" hangingPunct="1"/>
            <a:r>
              <a:rPr lang="zh-CN" altLang="zh-CN" sz="2000" dirty="0">
                <a:latin typeface="Times New Roman" panose="02020603050405020304" pitchFamily="18" charset="0"/>
                <a:cs typeface="Times New Roman" panose="02020603050405020304" pitchFamily="18" charset="0"/>
              </a:rPr>
              <a:t>西方的“同一律名学”（</a:t>
            </a:r>
            <a:r>
              <a:rPr lang="en-US" altLang="zh-CN" sz="2000" dirty="0">
                <a:latin typeface="Times New Roman" panose="02020603050405020304" pitchFamily="18" charset="0"/>
                <a:cs typeface="Times New Roman" panose="02020603050405020304" pitchFamily="18" charset="0"/>
              </a:rPr>
              <a:t>identity logic</a:t>
            </a:r>
            <a:r>
              <a:rPr lang="zh-CN" altLang="zh-CN" sz="2000" dirty="0">
                <a:latin typeface="Times New Roman" panose="02020603050405020304" pitchFamily="18" charset="0"/>
                <a:cs typeface="Times New Roman" panose="02020603050405020304" pitchFamily="18" charset="0"/>
              </a:rPr>
              <a:t>）对应于“主谓式句辞”（</a:t>
            </a:r>
            <a:r>
              <a:rPr lang="en-US" altLang="zh-CN" sz="2000" dirty="0">
                <a:latin typeface="Times New Roman" panose="02020603050405020304" pitchFamily="18" charset="0"/>
                <a:cs typeface="Times New Roman" panose="02020603050405020304" pitchFamily="18" charset="0"/>
              </a:rPr>
              <a:t>subject-predicate proposition</a:t>
            </a:r>
            <a:r>
              <a:rPr lang="zh-CN" altLang="zh-CN" sz="2000" dirty="0">
                <a:latin typeface="Times New Roman" panose="02020603050405020304" pitchFamily="18" charset="0"/>
                <a:cs typeface="Times New Roman" panose="02020603050405020304" pitchFamily="18" charset="0"/>
              </a:rPr>
              <a:t>）以及随之而来的“本体”观念（</a:t>
            </a:r>
            <a:r>
              <a:rPr lang="en-US" altLang="zh-CN" sz="2000" dirty="0">
                <a:latin typeface="Times New Roman" panose="02020603050405020304" pitchFamily="18" charset="0"/>
                <a:cs typeface="Times New Roman" panose="02020603050405020304" pitchFamily="18" charset="0"/>
              </a:rPr>
              <a:t>substance</a:t>
            </a:r>
            <a:r>
              <a:rPr lang="zh-CN" altLang="zh-CN" sz="2000" dirty="0">
                <a:latin typeface="Times New Roman" panose="02020603050405020304" pitchFamily="18" charset="0"/>
                <a:cs typeface="Times New Roman" panose="02020603050405020304" pitchFamily="18" charset="0"/>
              </a:rPr>
              <a:t>），中国的“相关律名学”（</a:t>
            </a:r>
            <a:r>
              <a:rPr lang="en-US" altLang="zh-CN" sz="2000" dirty="0">
                <a:latin typeface="Times New Roman" panose="02020603050405020304" pitchFamily="18" charset="0"/>
                <a:cs typeface="Times New Roman" panose="02020603050405020304" pitchFamily="18" charset="0"/>
              </a:rPr>
              <a:t>correlation logic</a:t>
            </a:r>
            <a:r>
              <a:rPr lang="zh-CN" altLang="zh-CN" sz="2000" dirty="0">
                <a:latin typeface="Times New Roman" panose="02020603050405020304" pitchFamily="18" charset="0"/>
                <a:cs typeface="Times New Roman" panose="02020603050405020304" pitchFamily="18" charset="0"/>
              </a:rPr>
              <a:t>）却应和着“阴阳相生”“正反相涵”的思维方式；两相对照，“同一”衍生出“推论”，“相关”则诉之于“比附”（</a:t>
            </a:r>
            <a:r>
              <a:rPr lang="en-US" altLang="zh-CN" sz="2000" dirty="0">
                <a:latin typeface="Times New Roman" panose="02020603050405020304" pitchFamily="18" charset="0"/>
                <a:cs typeface="Times New Roman" panose="02020603050405020304" pitchFamily="18" charset="0"/>
              </a:rPr>
              <a:t>analogy</a:t>
            </a:r>
            <a:r>
              <a:rPr lang="zh-CN" altLang="zh-CN" sz="2000" dirty="0">
                <a:latin typeface="Times New Roman" panose="02020603050405020304" pitchFamily="18" charset="0"/>
                <a:cs typeface="Times New Roman" panose="02020603050405020304" pitchFamily="18" charset="0"/>
              </a:rPr>
              <a:t>）</a:t>
            </a:r>
            <a:r>
              <a:rPr lang="zh-CN" altLang="zh-CN"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eaLnBrk="1" hangingPunct="1"/>
            <a:r>
              <a:rPr lang="zh-CN" altLang="zh-CN" sz="2000" dirty="0">
                <a:latin typeface="Times New Roman" panose="02020603050405020304" pitchFamily="18" charset="0"/>
                <a:cs typeface="Times New Roman" panose="02020603050405020304" pitchFamily="18" charset="0"/>
              </a:rPr>
              <a:t>“类比”（</a:t>
            </a:r>
            <a:r>
              <a:rPr lang="en-US" altLang="zh-CN" sz="2000" dirty="0">
                <a:latin typeface="Times New Roman" panose="02020603050405020304" pitchFamily="18" charset="0"/>
                <a:cs typeface="Times New Roman" panose="02020603050405020304" pitchFamily="18" charset="0"/>
              </a:rPr>
              <a:t>analogy</a:t>
            </a:r>
            <a:r>
              <a:rPr lang="zh-CN" altLang="zh-CN" sz="2000" dirty="0">
                <a:latin typeface="Times New Roman" panose="02020603050405020304" pitchFamily="18" charset="0"/>
                <a:cs typeface="Times New Roman" panose="02020603050405020304" pitchFamily="18" charset="0"/>
              </a:rPr>
              <a:t>）取代“同一”（</a:t>
            </a:r>
            <a:r>
              <a:rPr lang="en-US" altLang="zh-CN" sz="2000" dirty="0">
                <a:latin typeface="Times New Roman" panose="02020603050405020304" pitchFamily="18" charset="0"/>
                <a:cs typeface="Times New Roman" panose="02020603050405020304" pitchFamily="18" charset="0"/>
              </a:rPr>
              <a:t>identity</a:t>
            </a:r>
            <a:r>
              <a:rPr lang="zh-CN" altLang="zh-CN" sz="2000" dirty="0">
                <a:latin typeface="Times New Roman" panose="02020603050405020304" pitchFamily="18" charset="0"/>
                <a:cs typeface="Times New Roman" panose="02020603050405020304" pitchFamily="18" charset="0"/>
              </a:rPr>
              <a:t>）、“关系”（</a:t>
            </a:r>
            <a:r>
              <a:rPr lang="en-US" altLang="zh-CN" sz="2000" dirty="0">
                <a:latin typeface="Times New Roman" panose="02020603050405020304" pitchFamily="18" charset="0"/>
                <a:cs typeface="Times New Roman" panose="02020603050405020304" pitchFamily="18" charset="0"/>
              </a:rPr>
              <a:t>relation</a:t>
            </a:r>
            <a:r>
              <a:rPr lang="zh-CN" altLang="zh-CN" sz="2000" dirty="0">
                <a:latin typeface="Times New Roman" panose="02020603050405020304" pitchFamily="18" charset="0"/>
                <a:cs typeface="Times New Roman" panose="02020603050405020304" pitchFamily="18" charset="0"/>
              </a:rPr>
              <a:t>）取代“本体”（</a:t>
            </a:r>
            <a:r>
              <a:rPr lang="en-US" altLang="zh-CN" sz="2000" dirty="0">
                <a:latin typeface="Times New Roman" panose="02020603050405020304" pitchFamily="18" charset="0"/>
                <a:cs typeface="Times New Roman" panose="02020603050405020304" pitchFamily="18" charset="0"/>
              </a:rPr>
              <a:t>substance</a:t>
            </a:r>
            <a:r>
              <a:rPr lang="zh-CN" altLang="zh-CN" sz="2000" dirty="0">
                <a:latin typeface="Times New Roman" panose="02020603050405020304" pitchFamily="18" charset="0"/>
                <a:cs typeface="Times New Roman" panose="02020603050405020304" pitchFamily="18" charset="0"/>
              </a:rPr>
              <a:t>），便也标识出“相关性逻辑、非排他分类和类比式定义”的中国智慧（</a:t>
            </a:r>
            <a:r>
              <a:rPr lang="en-US" altLang="zh-CN" sz="2000" dirty="0">
                <a:latin typeface="Times New Roman" panose="02020603050405020304" pitchFamily="18" charset="0"/>
                <a:cs typeface="Times New Roman" panose="02020603050405020304" pitchFamily="18" charset="0"/>
              </a:rPr>
              <a:t>correlation logic, non-exclusive classification and analogical definition</a:t>
            </a:r>
            <a:r>
              <a:rPr lang="zh-CN" altLang="zh-CN" sz="2000" dirty="0">
                <a:latin typeface="Times New Roman" panose="02020603050405020304" pitchFamily="18" charset="0"/>
                <a:cs typeface="Times New Roman" panose="02020603050405020304" pitchFamily="18" charset="0"/>
              </a:rPr>
              <a:t>）</a:t>
            </a:r>
            <a:r>
              <a:rPr lang="zh-CN" altLang="zh-CN" sz="2000" dirty="0" smtClean="0">
                <a:latin typeface="Times New Roman" panose="02020603050405020304" pitchFamily="18" charset="0"/>
                <a:cs typeface="Times New Roman" panose="02020603050405020304" pitchFamily="18" charset="0"/>
              </a:rPr>
              <a:t>。</a:t>
            </a:r>
            <a:endParaRPr kumimoji="0" lang="en-US" altLang="zh-CN" sz="2000" dirty="0">
              <a:latin typeface="Times New Roman" panose="02020603050405020304" pitchFamily="18" charset="0"/>
              <a:cs typeface="Times New Roman" panose="02020603050405020304" pitchFamily="18" charset="0"/>
            </a:endParaRPr>
          </a:p>
        </p:txBody>
      </p:sp>
      <p:pic>
        <p:nvPicPr>
          <p:cNvPr id="31747"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8401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a:xfrm>
            <a:off x="803512" y="934780"/>
            <a:ext cx="10341977" cy="728662"/>
          </a:xfrm>
        </p:spPr>
        <p:txBody>
          <a:bodyPr/>
          <a:lstStyle/>
          <a:p>
            <a:pPr eaLnBrk="1" hangingPunct="1"/>
            <a:r>
              <a:rPr kumimoji="0" lang="zh-CN" altLang="en-US" sz="3200" dirty="0">
                <a:latin typeface="宋体" charset="0"/>
              </a:rPr>
              <a:t>克里斯蒂娃（</a:t>
            </a:r>
            <a:r>
              <a:rPr kumimoji="0" lang="en-US" altLang="zh-CN" sz="3200" dirty="0">
                <a:latin typeface="Times New Roman"/>
                <a:cs typeface="Times New Roman"/>
              </a:rPr>
              <a:t>Julia </a:t>
            </a:r>
            <a:r>
              <a:rPr kumimoji="0" lang="en-US" altLang="zh-CN" sz="3200" dirty="0" err="1">
                <a:latin typeface="Times New Roman"/>
                <a:cs typeface="Times New Roman"/>
              </a:rPr>
              <a:t>Kristeva</a:t>
            </a:r>
            <a:r>
              <a:rPr kumimoji="0" lang="zh-CN" altLang="en-US" sz="3200" dirty="0" smtClean="0">
                <a:latin typeface="宋体" charset="0"/>
              </a:rPr>
              <a:t>）</a:t>
            </a:r>
            <a:r>
              <a:rPr lang="zh-CN" altLang="zh-CN" sz="3200" dirty="0"/>
              <a:t>“</a:t>
            </a:r>
            <a:r>
              <a:rPr kumimoji="0" lang="en-US" altLang="zh-CN" sz="3200" dirty="0" smtClean="0">
                <a:latin typeface="Times New Roman"/>
                <a:cs typeface="Times New Roman"/>
              </a:rPr>
              <a:t>Word,</a:t>
            </a:r>
            <a:r>
              <a:rPr kumimoji="0" lang="zh-CN" altLang="en-US" sz="3200" dirty="0" smtClean="0">
                <a:latin typeface="Times New Roman"/>
                <a:cs typeface="Times New Roman"/>
              </a:rPr>
              <a:t> </a:t>
            </a:r>
            <a:r>
              <a:rPr kumimoji="0" lang="en-US" altLang="zh-CN" sz="3200" dirty="0" smtClean="0">
                <a:latin typeface="Times New Roman"/>
                <a:cs typeface="Times New Roman"/>
              </a:rPr>
              <a:t>Dialogue</a:t>
            </a:r>
            <a:r>
              <a:rPr kumimoji="0" lang="zh-CN" altLang="en-US" sz="3200" dirty="0" smtClean="0">
                <a:latin typeface="Times New Roman"/>
                <a:cs typeface="Times New Roman"/>
              </a:rPr>
              <a:t> </a:t>
            </a:r>
            <a:r>
              <a:rPr kumimoji="0" lang="en-US" altLang="zh-CN" sz="3200" dirty="0" smtClean="0">
                <a:latin typeface="Times New Roman"/>
                <a:cs typeface="Times New Roman"/>
              </a:rPr>
              <a:t>and</a:t>
            </a:r>
            <a:r>
              <a:rPr kumimoji="0" lang="zh-CN" altLang="en-US" sz="3200" dirty="0" smtClean="0">
                <a:latin typeface="Times New Roman"/>
                <a:cs typeface="Times New Roman"/>
              </a:rPr>
              <a:t> </a:t>
            </a:r>
            <a:r>
              <a:rPr kumimoji="0" lang="en-US" altLang="zh-CN" sz="3200" dirty="0" smtClean="0">
                <a:latin typeface="Times New Roman"/>
                <a:cs typeface="Times New Roman"/>
              </a:rPr>
              <a:t>Novel”</a:t>
            </a:r>
            <a:endParaRPr kumimoji="0" lang="en-US" altLang="zh-CN" sz="3200" i="1" dirty="0">
              <a:latin typeface="Century Gothic" charset="0"/>
            </a:endParaRPr>
          </a:p>
        </p:txBody>
      </p:sp>
      <p:sp>
        <p:nvSpPr>
          <p:cNvPr id="31746" name="内容占位符 2"/>
          <p:cNvSpPr>
            <a:spLocks noGrp="1" noChangeArrowheads="1"/>
          </p:cNvSpPr>
          <p:nvPr>
            <p:ph idx="1"/>
          </p:nvPr>
        </p:nvSpPr>
        <p:spPr>
          <a:xfrm>
            <a:off x="207358" y="2252662"/>
            <a:ext cx="11689805" cy="4278767"/>
          </a:xfrm>
        </p:spPr>
        <p:txBody>
          <a:bodyPr/>
          <a:lstStyle/>
          <a:p>
            <a:pPr eaLnBrk="1" hangingPunct="1"/>
            <a:r>
              <a:rPr lang="zh-CN" altLang="zh-CN" sz="2000" dirty="0"/>
              <a:t>“颠覆性小说”</a:t>
            </a:r>
            <a:r>
              <a:rPr lang="zh-CN" altLang="zh-CN" sz="2000" dirty="0">
                <a:latin typeface="Times New Roman"/>
                <a:cs typeface="Times New Roman"/>
              </a:rPr>
              <a:t>（</a:t>
            </a:r>
            <a:r>
              <a:rPr lang="en-US" altLang="zh-CN" sz="2000" dirty="0">
                <a:latin typeface="Times New Roman"/>
                <a:cs typeface="Times New Roman"/>
              </a:rPr>
              <a:t>the subversive novel</a:t>
            </a:r>
            <a:r>
              <a:rPr lang="zh-CN" altLang="zh-CN" sz="2000" dirty="0" smtClean="0">
                <a:latin typeface="Times New Roman"/>
                <a:cs typeface="Times New Roman"/>
              </a:rPr>
              <a:t>）</a:t>
            </a:r>
            <a:r>
              <a:rPr lang="zh-CN" altLang="en-US" sz="2000" dirty="0" smtClean="0">
                <a:latin typeface="Times New Roman"/>
                <a:cs typeface="Times New Roman"/>
              </a:rPr>
              <a:t>之根本：</a:t>
            </a:r>
            <a:r>
              <a:rPr kumimoji="0" lang="zh-CN" altLang="en-US" sz="2000" dirty="0" smtClean="0">
                <a:latin typeface="Times New Roman" panose="02020603050405020304" pitchFamily="18" charset="0"/>
                <a:cs typeface="Times New Roman" panose="02020603050405020304" pitchFamily="18" charset="0"/>
              </a:rPr>
              <a:t>西方</a:t>
            </a:r>
            <a:r>
              <a:rPr kumimoji="0" lang="zh-CN" altLang="en-US" sz="2000" dirty="0">
                <a:latin typeface="Times New Roman" panose="02020603050405020304" pitchFamily="18" charset="0"/>
                <a:cs typeface="Times New Roman" panose="02020603050405020304" pitchFamily="18" charset="0"/>
              </a:rPr>
              <a:t>认识论“基于</a:t>
            </a:r>
            <a:r>
              <a:rPr kumimoji="0" lang="en-US" altLang="zh-CN" sz="2000" dirty="0">
                <a:latin typeface="Times New Roman" panose="02020603050405020304" pitchFamily="18" charset="0"/>
                <a:cs typeface="Times New Roman" panose="02020603050405020304" pitchFamily="18" charset="0"/>
              </a:rPr>
              <a:t>0-1</a:t>
            </a:r>
            <a:r>
              <a:rPr kumimoji="0" lang="zh-CN" altLang="en-US" sz="2000" dirty="0">
                <a:latin typeface="Times New Roman" panose="02020603050405020304" pitchFamily="18" charset="0"/>
                <a:cs typeface="Times New Roman" panose="02020603050405020304" pitchFamily="18" charset="0"/>
              </a:rPr>
              <a:t>序列的逻辑系统”（</a:t>
            </a:r>
            <a:r>
              <a:rPr kumimoji="0" lang="en-US" altLang="zh-CN" sz="2000" dirty="0">
                <a:latin typeface="Times New Roman" panose="02020603050405020304" pitchFamily="18" charset="0"/>
                <a:cs typeface="Times New Roman" panose="02020603050405020304" pitchFamily="18" charset="0"/>
              </a:rPr>
              <a:t>a zero-one sequence</a:t>
            </a:r>
            <a:r>
              <a:rPr kumimoji="0" lang="zh-CN" altLang="en-US" sz="2000" dirty="0">
                <a:latin typeface="Times New Roman" panose="02020603050405020304" pitchFamily="18" charset="0"/>
                <a:cs typeface="Times New Roman" panose="02020603050405020304" pitchFamily="18" charset="0"/>
              </a:rPr>
              <a:t>），而体现为</a:t>
            </a:r>
            <a:r>
              <a:rPr kumimoji="0" lang="en-US" altLang="zh-CN" sz="2000" dirty="0">
                <a:latin typeface="Times New Roman" panose="02020603050405020304" pitchFamily="18" charset="0"/>
                <a:cs typeface="Times New Roman" panose="02020603050405020304" pitchFamily="18" charset="0"/>
              </a:rPr>
              <a:t>1</a:t>
            </a:r>
            <a:r>
              <a:rPr kumimoji="0" lang="zh-CN" altLang="en-US" sz="2000" dirty="0">
                <a:latin typeface="Times New Roman" panose="02020603050405020304" pitchFamily="18" charset="0"/>
                <a:cs typeface="Times New Roman" panose="02020603050405020304" pitchFamily="18" charset="0"/>
              </a:rPr>
              <a:t>的“上帝、法则、定义”已成“禁律”（</a:t>
            </a:r>
            <a:r>
              <a:rPr kumimoji="0" lang="en-US" altLang="zh-CN" sz="2000" dirty="0">
                <a:latin typeface="Times New Roman" panose="02020603050405020304" pitchFamily="18" charset="0"/>
                <a:cs typeface="Times New Roman" panose="02020603050405020304" pitchFamily="18" charset="0"/>
              </a:rPr>
              <a:t>prohibition</a:t>
            </a:r>
            <a:r>
              <a:rPr kumimoji="0" lang="zh-CN" altLang="en-US" sz="2000" dirty="0">
                <a:latin typeface="Times New Roman" panose="02020603050405020304" pitchFamily="18" charset="0"/>
                <a:cs typeface="Times New Roman" panose="02020603050405020304" pitchFamily="18" charset="0"/>
              </a:rPr>
              <a:t>）。“诗性话语”（</a:t>
            </a:r>
            <a:r>
              <a:rPr kumimoji="0" lang="en-US" altLang="zh-CN" sz="2000" dirty="0">
                <a:latin typeface="Times New Roman" panose="02020603050405020304" pitchFamily="18" charset="0"/>
                <a:cs typeface="Times New Roman" panose="02020603050405020304" pitchFamily="18" charset="0"/>
              </a:rPr>
              <a:t>poetic discourse</a:t>
            </a:r>
            <a:r>
              <a:rPr kumimoji="0" lang="zh-CN" altLang="en-US" sz="2000" dirty="0">
                <a:latin typeface="Times New Roman" panose="02020603050405020304" pitchFamily="18" charset="0"/>
                <a:cs typeface="Times New Roman" panose="02020603050405020304" pitchFamily="18" charset="0"/>
              </a:rPr>
              <a:t>）恰恰是从“</a:t>
            </a:r>
            <a:r>
              <a:rPr kumimoji="0" lang="en-US" altLang="zh-CN" sz="2000" dirty="0">
                <a:latin typeface="Times New Roman" panose="02020603050405020304" pitchFamily="18" charset="0"/>
                <a:cs typeface="Times New Roman" panose="02020603050405020304" pitchFamily="18" charset="0"/>
              </a:rPr>
              <a:t>0”</a:t>
            </a:r>
            <a:r>
              <a:rPr kumimoji="0" lang="zh-CN" altLang="en-US" sz="2000" dirty="0">
                <a:latin typeface="Times New Roman" panose="02020603050405020304" pitchFamily="18" charset="0"/>
                <a:cs typeface="Times New Roman" panose="02020603050405020304" pitchFamily="18" charset="0"/>
              </a:rPr>
              <a:t>至“</a:t>
            </a:r>
            <a:r>
              <a:rPr kumimoji="0" lang="en-US" altLang="zh-CN" sz="2000" dirty="0">
                <a:latin typeface="Times New Roman" panose="02020603050405020304" pitchFamily="18" charset="0"/>
                <a:cs typeface="Times New Roman" panose="02020603050405020304" pitchFamily="18" charset="0"/>
              </a:rPr>
              <a:t>2”</a:t>
            </a:r>
            <a:r>
              <a:rPr kumimoji="0" lang="zh-CN" altLang="en-US" sz="2000" dirty="0">
                <a:latin typeface="Times New Roman" panose="02020603050405020304" pitchFamily="18" charset="0"/>
                <a:cs typeface="Times New Roman" panose="02020603050405020304" pitchFamily="18" charset="0"/>
              </a:rPr>
              <a:t>的逻辑（</a:t>
            </a:r>
            <a:r>
              <a:rPr kumimoji="0" lang="en-US" altLang="zh-CN" sz="2000" dirty="0">
                <a:latin typeface="Times New Roman" panose="02020603050405020304" pitchFamily="18" charset="0"/>
                <a:cs typeface="Times New Roman" panose="02020603050405020304" pitchFamily="18" charset="0"/>
              </a:rPr>
              <a:t>0-2 poetic logic</a:t>
            </a:r>
            <a:r>
              <a:rPr kumimoji="0" lang="zh-CN" altLang="en-US" sz="2000" dirty="0">
                <a:latin typeface="Times New Roman" panose="02020603050405020304" pitchFamily="18" charset="0"/>
                <a:cs typeface="Times New Roman" panose="02020603050405020304" pitchFamily="18" charset="0"/>
              </a:rPr>
              <a:t>），因此是“‘逃离’禁律的唯一语言实践</a:t>
            </a:r>
            <a:r>
              <a:rPr kumimoji="0"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Julia </a:t>
            </a:r>
            <a:r>
              <a:rPr lang="en-US" altLang="zh-CN" sz="2000" dirty="0" err="1">
                <a:latin typeface="Times New Roman" panose="02020603050405020304" pitchFamily="18" charset="0"/>
                <a:cs typeface="Times New Roman" panose="02020603050405020304" pitchFamily="18" charset="0"/>
              </a:rPr>
              <a:t>Kristeva</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Desire in Language: A Semiotic Approach to Literature and Art</a:t>
            </a:r>
            <a:r>
              <a:rPr lang="en-US" altLang="zh-CN" sz="2000" dirty="0">
                <a:latin typeface="Times New Roman" panose="02020603050405020304" pitchFamily="18" charset="0"/>
                <a:cs typeface="Times New Roman" panose="02020603050405020304" pitchFamily="18" charset="0"/>
              </a:rPr>
              <a:t>, edited by Leon S. </a:t>
            </a:r>
            <a:r>
              <a:rPr lang="en-US" altLang="zh-CN" sz="2000" dirty="0" err="1">
                <a:latin typeface="Times New Roman" panose="02020603050405020304" pitchFamily="18" charset="0"/>
                <a:cs typeface="Times New Roman" panose="02020603050405020304" pitchFamily="18" charset="0"/>
              </a:rPr>
              <a:t>Roudiez</a:t>
            </a:r>
            <a:r>
              <a:rPr lang="en-US" altLang="zh-CN" sz="2000" dirty="0">
                <a:latin typeface="Times New Roman" panose="02020603050405020304" pitchFamily="18" charset="0"/>
                <a:cs typeface="Times New Roman" panose="02020603050405020304" pitchFamily="18" charset="0"/>
              </a:rPr>
              <a:t>, translated by Thomas Gora, Alice </a:t>
            </a:r>
            <a:r>
              <a:rPr lang="en-US" altLang="zh-CN" sz="2000" dirty="0" err="1">
                <a:latin typeface="Times New Roman" panose="02020603050405020304" pitchFamily="18" charset="0"/>
                <a:cs typeface="Times New Roman" panose="02020603050405020304" pitchFamily="18" charset="0"/>
              </a:rPr>
              <a:t>Jardine</a:t>
            </a:r>
            <a:r>
              <a:rPr lang="en-US" altLang="zh-CN" sz="2000" dirty="0">
                <a:latin typeface="Times New Roman" panose="02020603050405020304" pitchFamily="18" charset="0"/>
                <a:cs typeface="Times New Roman" panose="02020603050405020304" pitchFamily="18" charset="0"/>
              </a:rPr>
              <a:t> and Leon S. </a:t>
            </a:r>
            <a:r>
              <a:rPr lang="en-US" altLang="zh-CN" sz="2000" dirty="0" err="1">
                <a:latin typeface="Times New Roman" panose="02020603050405020304" pitchFamily="18" charset="0"/>
                <a:cs typeface="Times New Roman" panose="02020603050405020304" pitchFamily="18" charset="0"/>
              </a:rPr>
              <a:t>Roudiez</a:t>
            </a:r>
            <a:r>
              <a:rPr lang="en-US" altLang="zh-CN" sz="2000" dirty="0">
                <a:latin typeface="Times New Roman" panose="02020603050405020304" pitchFamily="18" charset="0"/>
                <a:cs typeface="Times New Roman" panose="02020603050405020304" pitchFamily="18" charset="0"/>
              </a:rPr>
              <a:t>, p. 70</a:t>
            </a:r>
            <a:r>
              <a:rPr kumimoji="0" lang="zh-CN" altLang="en-US" sz="2000" dirty="0">
                <a:latin typeface="Times New Roman" panose="02020603050405020304" pitchFamily="18" charset="0"/>
                <a:cs typeface="Times New Roman" panose="02020603050405020304" pitchFamily="18" charset="0"/>
              </a:rPr>
              <a:t>）</a:t>
            </a:r>
            <a:endParaRPr kumimoji="0" lang="en-US" altLang="zh-CN" sz="2000" dirty="0">
              <a:latin typeface="Times New Roman" panose="02020603050405020304" pitchFamily="18" charset="0"/>
              <a:cs typeface="Times New Roman" panose="02020603050405020304" pitchFamily="18" charset="0"/>
            </a:endParaRPr>
          </a:p>
          <a:p>
            <a:pPr eaLnBrk="1" hangingPunct="1"/>
            <a:r>
              <a:rPr lang="zh-CN" altLang="en-US" sz="2000" dirty="0">
                <a:latin typeface="Times New Roman"/>
                <a:cs typeface="Times New Roman"/>
              </a:rPr>
              <a:t>“</a:t>
            </a:r>
            <a:r>
              <a:rPr lang="en-US" altLang="zh-CN" sz="2000" dirty="0">
                <a:latin typeface="Times New Roman"/>
                <a:cs typeface="Times New Roman"/>
              </a:rPr>
              <a:t>20</a:t>
            </a:r>
            <a:r>
              <a:rPr lang="zh-CN" altLang="en-US" sz="2000" dirty="0">
                <a:latin typeface="Times New Roman"/>
                <a:cs typeface="Times New Roman"/>
              </a:rPr>
              <a:t>世纪中国哲学家张东荪</a:t>
            </a:r>
            <a:r>
              <a:rPr lang="en-US" altLang="zh-CN" sz="2000" dirty="0">
                <a:latin typeface="Times New Roman"/>
                <a:cs typeface="Times New Roman"/>
              </a:rPr>
              <a:t>……</a:t>
            </a:r>
            <a:r>
              <a:rPr lang="zh-CN" altLang="en-US" sz="2000" dirty="0">
                <a:latin typeface="Times New Roman"/>
                <a:cs typeface="Times New Roman"/>
              </a:rPr>
              <a:t>取代了上帝的‘阴</a:t>
            </a:r>
            <a:r>
              <a:rPr lang="en-US" altLang="zh-CN" sz="2000" dirty="0">
                <a:latin typeface="Times New Roman"/>
                <a:cs typeface="Times New Roman"/>
              </a:rPr>
              <a:t>-</a:t>
            </a:r>
            <a:r>
              <a:rPr lang="zh-CN" altLang="en-US" sz="2000" dirty="0">
                <a:latin typeface="Times New Roman"/>
                <a:cs typeface="Times New Roman"/>
              </a:rPr>
              <a:t>阳’对话”（</a:t>
            </a:r>
            <a:r>
              <a:rPr lang="en-US" altLang="zh-CN" sz="2000" dirty="0">
                <a:latin typeface="Times New Roman"/>
                <a:cs typeface="Times New Roman"/>
              </a:rPr>
              <a:t>Yin-Yang “dialogue”… in place of God</a:t>
            </a:r>
            <a:r>
              <a:rPr lang="zh-CN" altLang="en-US" sz="2000" dirty="0" smtClean="0">
                <a:latin typeface="Times New Roman"/>
                <a:cs typeface="Times New Roman"/>
              </a:rPr>
              <a:t>）则</a:t>
            </a:r>
            <a:r>
              <a:rPr lang="zh-CN" altLang="en-US" sz="2000" dirty="0">
                <a:latin typeface="Times New Roman"/>
                <a:cs typeface="Times New Roman"/>
              </a:rPr>
              <a:t>正是</a:t>
            </a:r>
            <a:r>
              <a:rPr lang="zh-CN" altLang="zh-CN" sz="2000" dirty="0" smtClean="0">
                <a:solidFill>
                  <a:srgbClr val="FF0000"/>
                </a:solidFill>
              </a:rPr>
              <a:t>“</a:t>
            </a:r>
            <a:r>
              <a:rPr lang="zh-CN" altLang="zh-CN" sz="2000" dirty="0">
                <a:solidFill>
                  <a:srgbClr val="FF0000"/>
                </a:solidFill>
              </a:rPr>
              <a:t>类比、关系、对立”（</a:t>
            </a:r>
            <a:r>
              <a:rPr lang="en-US" altLang="zh-CN" sz="2000" dirty="0">
                <a:solidFill>
                  <a:srgbClr val="FF0000"/>
                </a:solidFill>
                <a:latin typeface="Times New Roman"/>
                <a:cs typeface="Times New Roman"/>
              </a:rPr>
              <a:t>analogy, relation, opposition</a:t>
            </a:r>
            <a:r>
              <a:rPr lang="zh-CN" altLang="zh-CN" sz="2000" dirty="0" smtClean="0">
                <a:solidFill>
                  <a:srgbClr val="FF0000"/>
                </a:solidFill>
              </a:rPr>
              <a:t>）</a:t>
            </a:r>
            <a:r>
              <a:rPr lang="en-US" altLang="zh-CN" sz="2000" dirty="0" smtClean="0">
                <a:solidFill>
                  <a:srgbClr val="FF0000"/>
                </a:solidFill>
              </a:rPr>
              <a:t>vs.</a:t>
            </a:r>
            <a:r>
              <a:rPr lang="zh-CN" altLang="zh-CN" sz="2000" dirty="0" smtClean="0">
                <a:solidFill>
                  <a:srgbClr val="FF0000"/>
                </a:solidFill>
              </a:rPr>
              <a:t>“</a:t>
            </a:r>
            <a:r>
              <a:rPr lang="zh-CN" altLang="zh-CN" sz="2000" dirty="0">
                <a:solidFill>
                  <a:srgbClr val="FF0000"/>
                </a:solidFill>
              </a:rPr>
              <a:t>同一、本体、因果和定义”（</a:t>
            </a:r>
            <a:r>
              <a:rPr lang="en-US" altLang="zh-CN" sz="2000" dirty="0">
                <a:solidFill>
                  <a:srgbClr val="FF0000"/>
                </a:solidFill>
                <a:latin typeface="Times New Roman"/>
                <a:cs typeface="Times New Roman"/>
              </a:rPr>
              <a:t>identity, substance, causality and definition</a:t>
            </a:r>
            <a:r>
              <a:rPr lang="zh-CN" altLang="zh-CN" sz="2000" dirty="0" smtClean="0">
                <a:solidFill>
                  <a:srgbClr val="FF0000"/>
                </a:solidFill>
                <a:latin typeface="Times New Roman"/>
                <a:cs typeface="Times New Roman"/>
              </a:rPr>
              <a:t>）</a:t>
            </a:r>
            <a:r>
              <a:rPr lang="en-US" altLang="zh-CN" sz="2000" dirty="0">
                <a:solidFill>
                  <a:schemeClr val="tx1"/>
                </a:solidFill>
                <a:latin typeface="Times New Roman"/>
                <a:cs typeface="Times New Roman"/>
              </a:rPr>
              <a:t>[</a:t>
            </a:r>
            <a:r>
              <a:rPr lang="zh-CN" altLang="en-US" sz="2000" dirty="0" smtClean="0">
                <a:solidFill>
                  <a:schemeClr val="tx1"/>
                </a:solidFill>
                <a:latin typeface="Times New Roman"/>
                <a:cs typeface="Times New Roman"/>
              </a:rPr>
              <a:t> </a:t>
            </a:r>
            <a:r>
              <a:rPr lang="en-US" altLang="zh-CN" sz="2000" dirty="0">
                <a:solidFill>
                  <a:schemeClr val="tx1"/>
                </a:solidFill>
                <a:latin typeface="Times New Roman"/>
                <a:cs typeface="Times New Roman"/>
              </a:rPr>
              <a:t>p. </a:t>
            </a:r>
            <a:r>
              <a:rPr lang="en-US" altLang="zh-CN" sz="2000" dirty="0" smtClean="0">
                <a:solidFill>
                  <a:schemeClr val="tx1"/>
                </a:solidFill>
                <a:latin typeface="Times New Roman"/>
                <a:cs typeface="Times New Roman"/>
              </a:rPr>
              <a:t>86]</a:t>
            </a:r>
            <a:r>
              <a:rPr lang="zh-CN" altLang="zh-CN" sz="2000" dirty="0" smtClean="0">
                <a:solidFill>
                  <a:schemeClr val="tx1"/>
                </a:solidFill>
                <a:latin typeface="Times New Roman"/>
                <a:cs typeface="Times New Roman"/>
              </a:rPr>
              <a:t> </a:t>
            </a:r>
            <a:endParaRPr lang="en-US" altLang="zh-CN" sz="2000" dirty="0" smtClean="0">
              <a:solidFill>
                <a:schemeClr val="tx1"/>
              </a:solidFill>
              <a:latin typeface="Times New Roman"/>
              <a:cs typeface="Times New Roman"/>
            </a:endParaRPr>
          </a:p>
          <a:p>
            <a:pPr eaLnBrk="1" hangingPunct="1"/>
            <a:r>
              <a:rPr lang="en-US" altLang="zh-CN" sz="2000" dirty="0">
                <a:latin typeface="Times New Roman"/>
                <a:cs typeface="Times New Roman"/>
              </a:rPr>
              <a:t>p. </a:t>
            </a:r>
            <a:r>
              <a:rPr lang="en-US" altLang="zh-CN" sz="2000" dirty="0" smtClean="0">
                <a:latin typeface="Times New Roman"/>
                <a:cs typeface="Times New Roman"/>
              </a:rPr>
              <a:t>89:</a:t>
            </a:r>
            <a:r>
              <a:rPr lang="zh-CN" altLang="en-US" sz="2000" dirty="0" smtClean="0">
                <a:latin typeface="Times New Roman"/>
                <a:cs typeface="Times New Roman"/>
              </a:rPr>
              <a:t> </a:t>
            </a:r>
            <a:r>
              <a:rPr kumimoji="0" lang="zh-CN" altLang="en-US" sz="2000" dirty="0" smtClean="0">
                <a:latin typeface="Times New Roman"/>
                <a:cs typeface="Times New Roman"/>
              </a:rPr>
              <a:t>亦即</a:t>
            </a:r>
            <a:r>
              <a:rPr kumimoji="0" lang="en-US" altLang="zh-CN" sz="2000" dirty="0">
                <a:latin typeface="Times New Roman"/>
                <a:cs typeface="Times New Roman"/>
              </a:rPr>
              <a:t>dialogism and ambivalence </a:t>
            </a:r>
            <a:r>
              <a:rPr kumimoji="0" lang="zh-CN" altLang="zh-CN" sz="2000" dirty="0" smtClean="0">
                <a:latin typeface="Times New Roman"/>
                <a:cs typeface="Times New Roman"/>
              </a:rPr>
              <a:t>（</a:t>
            </a:r>
            <a:r>
              <a:rPr kumimoji="0" lang="zh-CN" altLang="en-US" sz="2000" dirty="0" smtClean="0">
                <a:latin typeface="Times New Roman"/>
                <a:cs typeface="Times New Roman"/>
              </a:rPr>
              <a:t>中译为“对话性与双值性”）</a:t>
            </a:r>
            <a:endParaRPr kumimoji="0" lang="en-US" altLang="zh-CN" sz="2000" dirty="0">
              <a:latin typeface="Times New Roman"/>
              <a:cs typeface="Times New Roman"/>
            </a:endParaRPr>
          </a:p>
          <a:p>
            <a:pPr eaLnBrk="1" hangingPunct="1"/>
            <a:r>
              <a:rPr kumimoji="0" lang="zh-CN" altLang="en-US" sz="2000" dirty="0" smtClean="0">
                <a:latin typeface="Times New Roman"/>
                <a:cs typeface="Times New Roman"/>
              </a:rPr>
              <a:t>其实下文是将</a:t>
            </a:r>
            <a:r>
              <a:rPr kumimoji="0" lang="en-US" altLang="zh-CN" sz="2000" dirty="0">
                <a:solidFill>
                  <a:srgbClr val="FF0000"/>
                </a:solidFill>
                <a:latin typeface="Times New Roman"/>
                <a:cs typeface="Times New Roman"/>
              </a:rPr>
              <a:t>ambivalence</a:t>
            </a:r>
            <a:r>
              <a:rPr kumimoji="0" lang="zh-CN" altLang="en-US" sz="2000" dirty="0">
                <a:solidFill>
                  <a:srgbClr val="FF0000"/>
                </a:solidFill>
                <a:latin typeface="Times New Roman"/>
                <a:cs typeface="Times New Roman"/>
              </a:rPr>
              <a:t>释义为</a:t>
            </a:r>
            <a:r>
              <a:rPr kumimoji="0" lang="en-US" altLang="zh-CN" sz="2000" dirty="0">
                <a:solidFill>
                  <a:srgbClr val="FF0000"/>
                </a:solidFill>
                <a:latin typeface="Times New Roman"/>
                <a:cs typeface="Times New Roman"/>
              </a:rPr>
              <a:t>coexistence</a:t>
            </a:r>
            <a:r>
              <a:rPr kumimoji="0" lang="zh-CN" altLang="en-US" sz="2000" dirty="0">
                <a:solidFill>
                  <a:srgbClr val="FF0000"/>
                </a:solidFill>
                <a:latin typeface="Times New Roman"/>
                <a:cs typeface="Times New Roman"/>
              </a:rPr>
              <a:t>（共存）</a:t>
            </a:r>
            <a:r>
              <a:rPr kumimoji="0" lang="zh-CN" altLang="en-US" sz="2000" dirty="0">
                <a:latin typeface="Times New Roman"/>
                <a:cs typeface="Times New Roman"/>
              </a:rPr>
              <a:t>，且在注释中提及张东荪的</a:t>
            </a:r>
            <a:r>
              <a:rPr kumimoji="0" lang="zh-CN" altLang="en-US" sz="2000" dirty="0" smtClean="0">
                <a:latin typeface="Times New Roman"/>
                <a:cs typeface="Times New Roman"/>
              </a:rPr>
              <a:t>文章，</a:t>
            </a:r>
            <a:r>
              <a:rPr kumimoji="0" lang="zh-CN" altLang="en-US" sz="2000" dirty="0">
                <a:latin typeface="Times New Roman"/>
                <a:cs typeface="Times New Roman"/>
              </a:rPr>
              <a:t>用以佐证“现代物理学和古代中国思想”的共同</a:t>
            </a:r>
            <a:r>
              <a:rPr kumimoji="0" lang="zh-CN" altLang="en-US" sz="2000" dirty="0" smtClean="0">
                <a:latin typeface="Times New Roman"/>
                <a:cs typeface="Times New Roman"/>
              </a:rPr>
              <a:t>指向</a:t>
            </a:r>
            <a:r>
              <a:rPr kumimoji="0" lang="zh-CN" altLang="zh-CN" sz="2000" dirty="0">
                <a:latin typeface="Times New Roman"/>
                <a:cs typeface="Times New Roman"/>
              </a:rPr>
              <a:t>（</a:t>
            </a:r>
            <a:r>
              <a:rPr kumimoji="0" lang="en-US" altLang="zh-CN" sz="2000" dirty="0" smtClean="0">
                <a:latin typeface="Times New Roman"/>
                <a:cs typeface="Times New Roman"/>
              </a:rPr>
              <a:t>p</a:t>
            </a:r>
            <a:r>
              <a:rPr kumimoji="0" lang="en-US" altLang="zh-CN" sz="2000" dirty="0">
                <a:latin typeface="Times New Roman"/>
                <a:cs typeface="Times New Roman"/>
              </a:rPr>
              <a:t>. 91, footnote </a:t>
            </a:r>
            <a:r>
              <a:rPr kumimoji="0" lang="en-US" altLang="zh-CN" sz="2000" dirty="0" smtClean="0">
                <a:latin typeface="Times New Roman"/>
                <a:cs typeface="Times New Roman"/>
              </a:rPr>
              <a:t>20</a:t>
            </a:r>
            <a:r>
              <a:rPr kumimoji="0" lang="zh-CN" altLang="en-US" sz="2000" dirty="0" smtClean="0">
                <a:latin typeface="Times New Roman"/>
                <a:cs typeface="Times New Roman"/>
              </a:rPr>
              <a:t>）。</a:t>
            </a:r>
            <a:endParaRPr kumimoji="0" lang="en-US" altLang="zh-CN" sz="2000" dirty="0" smtClean="0">
              <a:latin typeface="Times New Roman"/>
              <a:cs typeface="Times New Roman"/>
            </a:endParaRPr>
          </a:p>
          <a:p>
            <a:pPr eaLnBrk="1" hangingPunct="1"/>
            <a:r>
              <a:rPr kumimoji="0" lang="zh-CN" altLang="en-US" sz="2000" dirty="0" smtClean="0">
                <a:solidFill>
                  <a:srgbClr val="FF0000"/>
                </a:solidFill>
                <a:latin typeface="Times New Roman"/>
                <a:cs typeface="Times New Roman"/>
              </a:rPr>
              <a:t>因此</a:t>
            </a:r>
            <a:r>
              <a:rPr kumimoji="0" lang="en-US" altLang="zh-CN" sz="2000" dirty="0" smtClean="0">
                <a:solidFill>
                  <a:srgbClr val="FF0000"/>
                </a:solidFill>
                <a:latin typeface="Times New Roman"/>
                <a:cs typeface="Times New Roman"/>
              </a:rPr>
              <a:t>ambivalence</a:t>
            </a:r>
            <a:r>
              <a:rPr kumimoji="0" lang="zh-CN" altLang="en-US" sz="2000" dirty="0" smtClean="0">
                <a:solidFill>
                  <a:srgbClr val="FF0000"/>
                </a:solidFill>
                <a:latin typeface="Times New Roman"/>
                <a:cs typeface="Times New Roman"/>
              </a:rPr>
              <a:t>应该也</a:t>
            </a:r>
            <a:r>
              <a:rPr kumimoji="0" lang="zh-CN" altLang="en-US" sz="2000" dirty="0">
                <a:solidFill>
                  <a:srgbClr val="FF0000"/>
                </a:solidFill>
                <a:latin typeface="Times New Roman"/>
                <a:cs typeface="Times New Roman"/>
              </a:rPr>
              <a:t>是“正反相合”、“相待而成”</a:t>
            </a:r>
            <a:r>
              <a:rPr kumimoji="0" lang="zh-CN" altLang="en-US" sz="2000" dirty="0" smtClean="0">
                <a:latin typeface="Times New Roman"/>
                <a:cs typeface="Times New Roman"/>
              </a:rPr>
              <a:t>。</a:t>
            </a:r>
            <a:endParaRPr kumimoji="0" lang="en-US" altLang="zh-CN" sz="2000" dirty="0">
              <a:latin typeface="Times New Roman"/>
              <a:cs typeface="Times New Roman"/>
            </a:endParaRPr>
          </a:p>
        </p:txBody>
      </p:sp>
      <p:pic>
        <p:nvPicPr>
          <p:cNvPr id="31747"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876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noChangeArrowheads="1"/>
          </p:cNvSpPr>
          <p:nvPr>
            <p:ph type="title"/>
          </p:nvPr>
        </p:nvSpPr>
        <p:spPr>
          <a:xfrm>
            <a:off x="1155700" y="947738"/>
            <a:ext cx="8761413" cy="728662"/>
          </a:xfrm>
        </p:spPr>
        <p:txBody>
          <a:bodyPr/>
          <a:lstStyle/>
          <a:p>
            <a:pPr eaLnBrk="1" hangingPunct="1"/>
            <a:r>
              <a:rPr kumimoji="0" lang="en-US" altLang="zh-CN">
                <a:latin typeface="Times New Roman" charset="0"/>
                <a:cs typeface="Times New Roman" charset="0"/>
              </a:rPr>
              <a:t>Reciprocity </a:t>
            </a:r>
            <a:r>
              <a:rPr kumimoji="0" lang="en-US" altLang="zh-CN">
                <a:latin typeface="Century Gothic" charset="0"/>
                <a:cs typeface="Times New Roman" charset="0"/>
              </a:rPr>
              <a:t>– </a:t>
            </a:r>
            <a:r>
              <a:rPr kumimoji="0" lang="en-US" altLang="zh-CN">
                <a:latin typeface="Times New Roman" charset="0"/>
                <a:cs typeface="Times New Roman" charset="0"/>
              </a:rPr>
              <a:t>correlation - polarity</a:t>
            </a:r>
            <a:endParaRPr kumimoji="0" lang="zh-CN" altLang="en-US">
              <a:latin typeface="Century Gothic" charset="0"/>
              <a:cs typeface="Times New Roman" charset="0"/>
            </a:endParaRPr>
          </a:p>
        </p:txBody>
      </p:sp>
      <p:sp>
        <p:nvSpPr>
          <p:cNvPr id="40962" name="内容占位符 2"/>
          <p:cNvSpPr>
            <a:spLocks noGrp="1" noChangeArrowheads="1"/>
          </p:cNvSpPr>
          <p:nvPr>
            <p:ph idx="1"/>
          </p:nvPr>
        </p:nvSpPr>
        <p:spPr>
          <a:xfrm>
            <a:off x="487363" y="2304824"/>
            <a:ext cx="11183937" cy="4037919"/>
          </a:xfrm>
        </p:spPr>
        <p:txBody>
          <a:bodyPr/>
          <a:lstStyle/>
          <a:p>
            <a:pPr eaLnBrk="1" hangingPunct="1">
              <a:lnSpc>
                <a:spcPct val="80000"/>
              </a:lnSpc>
            </a:pPr>
            <a:r>
              <a:rPr kumimoji="0" lang="zh-CN" altLang="en-US" sz="2000" dirty="0">
                <a:latin typeface="Times New Roman" charset="0"/>
                <a:cs typeface="Times New Roman" charset="0"/>
              </a:rPr>
              <a:t>艾伯林（</a:t>
            </a:r>
            <a:r>
              <a:rPr kumimoji="0" lang="en-US" altLang="zh-CN" sz="2000" dirty="0">
                <a:latin typeface="Times New Roman" charset="0"/>
                <a:cs typeface="Times New Roman" charset="0"/>
              </a:rPr>
              <a:t>Gerhard </a:t>
            </a:r>
            <a:r>
              <a:rPr kumimoji="0" lang="en-US" altLang="zh-CN" sz="2000" dirty="0" err="1">
                <a:latin typeface="Times New Roman" charset="0"/>
                <a:cs typeface="Times New Roman" charset="0"/>
              </a:rPr>
              <a:t>Ebeling</a:t>
            </a:r>
            <a:r>
              <a:rPr kumimoji="0" lang="zh-CN" altLang="en-US" sz="2000" dirty="0">
                <a:latin typeface="Times New Roman" charset="0"/>
                <a:cs typeface="Times New Roman" charset="0"/>
              </a:rPr>
              <a:t>）曾就“对极性”给出生动的解释：“生活本身注定是对极的。</a:t>
            </a:r>
            <a:r>
              <a:rPr kumimoji="0" lang="en-US" altLang="zh-CN" sz="2000" dirty="0">
                <a:latin typeface="Times New Roman" charset="0"/>
                <a:cs typeface="Times New Roman" charset="0"/>
              </a:rPr>
              <a:t>……</a:t>
            </a:r>
            <a:r>
              <a:rPr kumimoji="0" lang="zh-CN" altLang="en-US" sz="2000" dirty="0">
                <a:latin typeface="Times New Roman" charset="0"/>
                <a:cs typeface="Times New Roman" charset="0"/>
              </a:rPr>
              <a:t>把</a:t>
            </a:r>
            <a:r>
              <a:rPr kumimoji="0" lang="en-US" altLang="zh-CN" sz="2000" dirty="0">
                <a:latin typeface="Times New Roman" charset="0"/>
                <a:cs typeface="Times New Roman" charset="0"/>
              </a:rPr>
              <a:t>《</a:t>
            </a:r>
            <a:r>
              <a:rPr kumimoji="0" lang="zh-CN" altLang="en-US" sz="2000" dirty="0">
                <a:latin typeface="Times New Roman" charset="0"/>
                <a:cs typeface="Times New Roman" charset="0"/>
              </a:rPr>
              <a:t>新约</a:t>
            </a:r>
            <a:r>
              <a:rPr kumimoji="0" lang="en-US" altLang="zh-CN" sz="2000" dirty="0">
                <a:latin typeface="Times New Roman" charset="0"/>
                <a:cs typeface="Times New Roman" charset="0"/>
              </a:rPr>
              <a:t>》</a:t>
            </a:r>
            <a:r>
              <a:rPr kumimoji="0" lang="zh-CN" altLang="en-US" sz="2000" dirty="0">
                <a:latin typeface="Times New Roman" charset="0"/>
                <a:cs typeface="Times New Roman" charset="0"/>
              </a:rPr>
              <a:t>结合为一个统一体</a:t>
            </a:r>
            <a:r>
              <a:rPr kumimoji="0" lang="en-US" altLang="zh-CN" sz="2000" dirty="0">
                <a:latin typeface="Times New Roman" charset="0"/>
                <a:cs typeface="Times New Roman" charset="0"/>
              </a:rPr>
              <a:t>……</a:t>
            </a:r>
            <a:r>
              <a:rPr kumimoji="0" lang="zh-CN" altLang="en-US" sz="2000" dirty="0">
                <a:latin typeface="Times New Roman" charset="0"/>
                <a:cs typeface="Times New Roman" charset="0"/>
              </a:rPr>
              <a:t>的东西，（同样）呈现在各种对极性之中”。比如</a:t>
            </a:r>
            <a:r>
              <a:rPr kumimoji="0" lang="en-US" altLang="zh-CN" sz="2000" dirty="0">
                <a:latin typeface="Times New Roman" charset="0"/>
                <a:cs typeface="Times New Roman" charset="0"/>
              </a:rPr>
              <a:t>《</a:t>
            </a:r>
            <a:r>
              <a:rPr kumimoji="0" lang="zh-CN" altLang="en-US" sz="2000" dirty="0">
                <a:latin typeface="Times New Roman" charset="0"/>
                <a:cs typeface="Times New Roman" charset="0"/>
              </a:rPr>
              <a:t>新约</a:t>
            </a:r>
            <a:r>
              <a:rPr kumimoji="0" lang="en-US" altLang="zh-CN" sz="2000" dirty="0">
                <a:latin typeface="Times New Roman" charset="0"/>
                <a:cs typeface="Times New Roman" charset="0"/>
              </a:rPr>
              <a:t>》</a:t>
            </a:r>
            <a:r>
              <a:rPr kumimoji="0" lang="zh-CN" altLang="en-US" sz="2000" dirty="0">
                <a:latin typeface="Times New Roman" charset="0"/>
                <a:cs typeface="Times New Roman" charset="0"/>
              </a:rPr>
              <a:t>的“正典性要求统一性”，它又是“一部未完成的经书”；耶稣基督既是“宣示者、被贬抑者、被钉十字架者”，又是“被宣示者、被提高者和复活者”；基督教的末世论主题也是“现在完成时与将来现在时”的“对极”。总之，只有在“形式上的对极性结构观点下”，才能认识信仰文本的内容。</a:t>
            </a:r>
            <a:endParaRPr kumimoji="0" lang="en-US" altLang="zh-CN" sz="2000" dirty="0">
              <a:latin typeface="Times New Roman" charset="0"/>
              <a:cs typeface="Times New Roman" charset="0"/>
            </a:endParaRPr>
          </a:p>
          <a:p>
            <a:pPr eaLnBrk="1" hangingPunct="1">
              <a:lnSpc>
                <a:spcPct val="80000"/>
              </a:lnSpc>
            </a:pPr>
            <a:r>
              <a:rPr kumimoji="0" lang="zh-CN" altLang="en-US" sz="2000" dirty="0">
                <a:latin typeface="Times New Roman" charset="0"/>
                <a:cs typeface="Times New Roman" charset="0"/>
              </a:rPr>
              <a:t>中国式的“对极性”关系和西方式的“我是”句法，在中西思想对话中扮演着重要角色；而二者之间的可能转换，在艾伯林用“对极性结构”解释基督教信仰的进路中展示出独特的思想契机。这一契机将我们再度引向中国和西方都有丰富资源的“否定性”思维</a:t>
            </a:r>
            <a:r>
              <a:rPr kumimoji="0" lang="zh-CN" altLang="en-US" sz="2000" dirty="0" smtClean="0">
                <a:latin typeface="Times New Roman" charset="0"/>
                <a:cs typeface="Times New Roman" charset="0"/>
              </a:rPr>
              <a:t>。</a:t>
            </a:r>
            <a:endParaRPr kumimoji="0" lang="en-US" altLang="zh-CN" sz="2000" dirty="0" smtClean="0">
              <a:latin typeface="Times New Roman" charset="0"/>
              <a:cs typeface="Times New Roman" charset="0"/>
            </a:endParaRPr>
          </a:p>
          <a:p>
            <a:pPr eaLnBrk="1" hangingPunct="1">
              <a:lnSpc>
                <a:spcPct val="80000"/>
              </a:lnSpc>
            </a:pPr>
            <a:r>
              <a:rPr kumimoji="0" lang="zh-CN" altLang="en-US" sz="2000" dirty="0">
                <a:latin typeface="Times New Roman" charset="0"/>
                <a:cs typeface="Times New Roman" charset="0"/>
              </a:rPr>
              <a:t>西方传统的“神人二性”之争也往往借此透露出更深层的哲学意</a:t>
            </a:r>
            <a:r>
              <a:rPr kumimoji="0" lang="zh-CN" altLang="en-US" sz="2000" dirty="0" smtClean="0">
                <a:latin typeface="Times New Roman" charset="0"/>
                <a:cs typeface="Times New Roman" charset="0"/>
              </a:rPr>
              <a:t>涵</a:t>
            </a:r>
            <a:r>
              <a:rPr kumimoji="0" lang="en-US" altLang="zh-CN" sz="2000" dirty="0" smtClean="0">
                <a:latin typeface="Times New Roman" charset="0"/>
                <a:cs typeface="Times New Roman" charset="0"/>
              </a:rPr>
              <a:t>【</a:t>
            </a:r>
            <a:r>
              <a:rPr kumimoji="0" lang="zh-CN" altLang="en-US" sz="2000" dirty="0" smtClean="0">
                <a:latin typeface="Times New Roman" charset="0"/>
                <a:cs typeface="Times New Roman" charset="0"/>
              </a:rPr>
              <a:t>凯</a:t>
            </a:r>
            <a:r>
              <a:rPr kumimoji="0" lang="zh-CN" altLang="en-US" sz="2000" dirty="0">
                <a:latin typeface="Times New Roman" charset="0"/>
                <a:cs typeface="Times New Roman" charset="0"/>
              </a:rPr>
              <a:t>瑟琳</a:t>
            </a:r>
            <a:r>
              <a:rPr kumimoji="0" lang="en-US" altLang="zh-CN" sz="2000" dirty="0">
                <a:latin typeface="Times New Roman" charset="0"/>
                <a:cs typeface="Times New Roman" charset="0"/>
              </a:rPr>
              <a:t>•</a:t>
            </a:r>
            <a:r>
              <a:rPr kumimoji="0" lang="zh-CN" altLang="en-US" sz="2000" dirty="0">
                <a:latin typeface="Times New Roman" charset="0"/>
                <a:cs typeface="Times New Roman" charset="0"/>
              </a:rPr>
              <a:t>坦纳（</a:t>
            </a:r>
            <a:r>
              <a:rPr kumimoji="0" lang="en-US" altLang="zh-CN" sz="2000" dirty="0">
                <a:latin typeface="Times New Roman" charset="0"/>
                <a:cs typeface="Times New Roman" charset="0"/>
              </a:rPr>
              <a:t>Kathryn Tanner</a:t>
            </a:r>
            <a:r>
              <a:rPr kumimoji="0" lang="zh-CN" altLang="en-US" sz="2000" dirty="0">
                <a:latin typeface="Times New Roman" charset="0"/>
                <a:cs typeface="Times New Roman" charset="0"/>
              </a:rPr>
              <a:t>）：</a:t>
            </a:r>
            <a:r>
              <a:rPr kumimoji="0" lang="en-US" altLang="zh-CN" sz="2000" dirty="0">
                <a:latin typeface="Times New Roman" charset="0"/>
                <a:cs typeface="Times New Roman" charset="0"/>
              </a:rPr>
              <a:t>Humans to come to be in the image of God is an extreme case of coming </a:t>
            </a:r>
            <a:r>
              <a:rPr kumimoji="0" lang="en-US" altLang="zh-CN" sz="2000" dirty="0">
                <a:solidFill>
                  <a:srgbClr val="FF0000"/>
                </a:solidFill>
                <a:latin typeface="Times New Roman" charset="0"/>
                <a:cs typeface="Times New Roman" charset="0"/>
              </a:rPr>
              <a:t>to be oneself in relation to what one is not</a:t>
            </a:r>
            <a:r>
              <a:rPr kumimoji="0" lang="en-US" altLang="zh-CN" sz="2000" dirty="0" smtClean="0">
                <a:latin typeface="Times New Roman" charset="0"/>
                <a:cs typeface="Times New Roman" charset="0"/>
              </a:rPr>
              <a:t>…”</a:t>
            </a:r>
            <a:r>
              <a:rPr kumimoji="0" lang="zh-CN" altLang="en-US" sz="2000" dirty="0" smtClean="0">
                <a:latin typeface="Times New Roman" charset="0"/>
                <a:cs typeface="Times New Roman" charset="0"/>
              </a:rPr>
              <a:t>（</a:t>
            </a:r>
            <a:r>
              <a:rPr kumimoji="0" lang="en-US" altLang="zh-CN" sz="2000" dirty="0">
                <a:latin typeface="Times New Roman" charset="0"/>
                <a:cs typeface="Times New Roman" charset="0"/>
              </a:rPr>
              <a:t>Kathryn Tanner, “In the Image of the Invisible,” in </a:t>
            </a:r>
            <a:r>
              <a:rPr kumimoji="0" lang="en-US" altLang="zh-CN" sz="2000" i="1" dirty="0" err="1">
                <a:latin typeface="Times New Roman" charset="0"/>
                <a:cs typeface="Times New Roman" charset="0"/>
              </a:rPr>
              <a:t>Apopahtic</a:t>
            </a:r>
            <a:r>
              <a:rPr kumimoji="0" lang="en-US" altLang="zh-CN" sz="2000" i="1" dirty="0">
                <a:latin typeface="Times New Roman" charset="0"/>
                <a:cs typeface="Times New Roman" charset="0"/>
              </a:rPr>
              <a:t> Bodies</a:t>
            </a:r>
            <a:r>
              <a:rPr kumimoji="0" lang="en-US" altLang="zh-CN" sz="2000" dirty="0">
                <a:latin typeface="Times New Roman" charset="0"/>
                <a:cs typeface="Times New Roman" charset="0"/>
              </a:rPr>
              <a:t>, eds. Chris </a:t>
            </a:r>
            <a:r>
              <a:rPr kumimoji="0" lang="en-US" altLang="zh-CN" sz="2000" dirty="0" err="1">
                <a:latin typeface="Times New Roman" charset="0"/>
                <a:cs typeface="Times New Roman" charset="0"/>
              </a:rPr>
              <a:t>Boesel</a:t>
            </a:r>
            <a:r>
              <a:rPr kumimoji="0" lang="en-US" altLang="zh-CN" sz="2000" dirty="0">
                <a:latin typeface="Times New Roman" charset="0"/>
                <a:cs typeface="Times New Roman" charset="0"/>
              </a:rPr>
              <a:t> and Catherine Keller, New York: Fordham University Press, 2010, p.122</a:t>
            </a:r>
            <a:r>
              <a:rPr kumimoji="0" lang="zh-CN" altLang="en-US" sz="2000" dirty="0" smtClean="0">
                <a:latin typeface="Times New Roman" charset="0"/>
                <a:cs typeface="Times New Roman" charset="0"/>
              </a:rPr>
              <a:t>）</a:t>
            </a:r>
            <a:r>
              <a:rPr kumimoji="0" lang="en-US" altLang="zh-CN" sz="2000" dirty="0" smtClean="0">
                <a:latin typeface="Times New Roman" charset="0"/>
                <a:cs typeface="Times New Roman" charset="0"/>
              </a:rPr>
              <a:t>】</a:t>
            </a:r>
          </a:p>
          <a:p>
            <a:pPr eaLnBrk="1" hangingPunct="1">
              <a:lnSpc>
                <a:spcPct val="80000"/>
              </a:lnSpc>
            </a:pPr>
            <a:r>
              <a:rPr kumimoji="0" lang="en-US" altLang="zh-CN" sz="2000" dirty="0" smtClean="0">
                <a:latin typeface="Times New Roman" charset="0"/>
                <a:cs typeface="Times New Roman" charset="0"/>
              </a:rPr>
              <a:t>To be oneself in relation to what one is not</a:t>
            </a:r>
            <a:r>
              <a:rPr kumimoji="0" lang="zh-CN" altLang="en-US" sz="2000" dirty="0" smtClean="0">
                <a:latin typeface="Times New Roman" charset="0"/>
                <a:cs typeface="Times New Roman" charset="0"/>
              </a:rPr>
              <a:t>，当回到布伯</a:t>
            </a:r>
            <a:r>
              <a:rPr lang="en-US" altLang="zh-CN" sz="2000" dirty="0">
                <a:solidFill>
                  <a:srgbClr val="FF0000"/>
                </a:solidFill>
                <a:latin typeface="Times New Roman"/>
                <a:cs typeface="Times New Roman"/>
              </a:rPr>
              <a:t>I become through my relation to the </a:t>
            </a:r>
            <a:r>
              <a:rPr lang="en-US" altLang="zh-CN" sz="2000" i="1" dirty="0" smtClean="0">
                <a:solidFill>
                  <a:srgbClr val="FF0000"/>
                </a:solidFill>
                <a:latin typeface="Times New Roman"/>
                <a:cs typeface="Times New Roman"/>
              </a:rPr>
              <a:t>Thou.</a:t>
            </a:r>
            <a:endParaRPr kumimoji="0" lang="en-US" altLang="zh-CN" sz="2000" dirty="0">
              <a:latin typeface="Times New Roman" charset="0"/>
              <a:cs typeface="Times New Roman" charset="0"/>
            </a:endParaRPr>
          </a:p>
        </p:txBody>
      </p:sp>
      <p:pic>
        <p:nvPicPr>
          <p:cNvPr id="40963" name="图片 6" descr="人民大学校徽人大红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47325" y="-7938"/>
            <a:ext cx="1158875" cy="1158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12933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noChangeArrowheads="1"/>
          </p:cNvSpPr>
          <p:nvPr>
            <p:ph type="title"/>
          </p:nvPr>
        </p:nvSpPr>
        <p:spPr>
          <a:xfrm>
            <a:off x="1155700" y="947738"/>
            <a:ext cx="8761413" cy="728662"/>
          </a:xfrm>
        </p:spPr>
        <p:txBody>
          <a:bodyPr/>
          <a:lstStyle/>
          <a:p>
            <a:pPr eaLnBrk="1" hangingPunct="1"/>
            <a:r>
              <a:rPr kumimoji="0" lang="en-US" altLang="zh-CN">
                <a:latin typeface="Times New Roman" charset="0"/>
                <a:cs typeface="Times New Roman" charset="0"/>
              </a:rPr>
              <a:t>Reciprocity </a:t>
            </a:r>
            <a:r>
              <a:rPr kumimoji="0" lang="en-US" altLang="zh-CN">
                <a:latin typeface="Century Gothic" charset="0"/>
                <a:cs typeface="Times New Roman" charset="0"/>
              </a:rPr>
              <a:t>– </a:t>
            </a:r>
            <a:r>
              <a:rPr kumimoji="0" lang="en-US" altLang="zh-CN">
                <a:latin typeface="Times New Roman" charset="0"/>
                <a:cs typeface="Times New Roman" charset="0"/>
              </a:rPr>
              <a:t>correlation - polarity</a:t>
            </a:r>
            <a:endParaRPr kumimoji="0" lang="zh-CN" altLang="en-US">
              <a:latin typeface="Century Gothic" charset="0"/>
              <a:cs typeface="Times New Roman" charset="0"/>
            </a:endParaRPr>
          </a:p>
        </p:txBody>
      </p:sp>
      <p:sp>
        <p:nvSpPr>
          <p:cNvPr id="40962" name="内容占位符 2"/>
          <p:cNvSpPr>
            <a:spLocks noGrp="1" noChangeArrowheads="1"/>
          </p:cNvSpPr>
          <p:nvPr>
            <p:ph idx="1"/>
          </p:nvPr>
        </p:nvSpPr>
        <p:spPr>
          <a:xfrm>
            <a:off x="101601" y="2304824"/>
            <a:ext cx="12090400" cy="3834719"/>
          </a:xfrm>
        </p:spPr>
        <p:txBody>
          <a:bodyPr/>
          <a:lstStyle/>
          <a:p>
            <a:pPr eaLnBrk="1" hangingPunct="1">
              <a:lnSpc>
                <a:spcPct val="80000"/>
              </a:lnSpc>
            </a:pPr>
            <a:r>
              <a:rPr kumimoji="0" lang="en-US" altLang="zh-CN" sz="2000" dirty="0" err="1" smtClean="0">
                <a:solidFill>
                  <a:srgbClr val="FF0000"/>
                </a:solidFill>
                <a:latin typeface="Times New Roman" charset="0"/>
                <a:cs typeface="Times New Roman" charset="0"/>
              </a:rPr>
              <a:t>Rociprocity</a:t>
            </a:r>
            <a:r>
              <a:rPr kumimoji="0" lang="zh-CN" altLang="en-US" sz="2000" dirty="0" smtClean="0">
                <a:solidFill>
                  <a:srgbClr val="FF0000"/>
                </a:solidFill>
                <a:latin typeface="Times New Roman" charset="0"/>
                <a:cs typeface="Times New Roman" charset="0"/>
              </a:rPr>
              <a:t>与“恕”以及“金律”之关联：</a:t>
            </a:r>
            <a:r>
              <a:rPr kumimoji="0" lang="en-US" altLang="zh-CN" sz="2000" dirty="0" smtClean="0">
                <a:solidFill>
                  <a:srgbClr val="FF0000"/>
                </a:solidFill>
                <a:latin typeface="Times New Roman" charset="0"/>
                <a:cs typeface="Times New Roman" charset="0"/>
              </a:rPr>
              <a:t>James </a:t>
            </a:r>
            <a:r>
              <a:rPr kumimoji="0" lang="en-US" altLang="zh-CN" sz="2000" dirty="0" err="1" smtClean="0">
                <a:solidFill>
                  <a:srgbClr val="FF0000"/>
                </a:solidFill>
                <a:latin typeface="Times New Roman" charset="0"/>
                <a:cs typeface="Times New Roman" charset="0"/>
              </a:rPr>
              <a:t>Legge</a:t>
            </a:r>
            <a:r>
              <a:rPr kumimoji="0" lang="zh-CN" altLang="en-US" sz="2000" dirty="0" smtClean="0">
                <a:solidFill>
                  <a:srgbClr val="FF0000"/>
                </a:solidFill>
                <a:latin typeface="Times New Roman" charset="0"/>
                <a:cs typeface="Times New Roman" charset="0"/>
              </a:rPr>
              <a:t>（略）</a:t>
            </a:r>
            <a:endParaRPr kumimoji="0" lang="en-US" altLang="zh-CN" sz="2000" dirty="0" smtClean="0">
              <a:solidFill>
                <a:srgbClr val="FF0000"/>
              </a:solidFill>
              <a:latin typeface="Times New Roman" charset="0"/>
              <a:cs typeface="Times New Roman" charset="0"/>
            </a:endParaRPr>
          </a:p>
          <a:p>
            <a:pPr eaLnBrk="1" hangingPunct="1">
              <a:lnSpc>
                <a:spcPct val="80000"/>
              </a:lnSpc>
            </a:pPr>
            <a:r>
              <a:rPr kumimoji="0" lang="en-US" altLang="zh-CN" sz="2000" dirty="0" err="1" smtClean="0">
                <a:latin typeface="Times New Roman" charset="0"/>
                <a:cs typeface="Times New Roman" charset="0"/>
              </a:rPr>
              <a:t>Apopahtic</a:t>
            </a:r>
            <a:r>
              <a:rPr kumimoji="0" lang="en-US" altLang="zh-CN" sz="2000" dirty="0" smtClean="0">
                <a:latin typeface="Times New Roman" charset="0"/>
                <a:cs typeface="Times New Roman" charset="0"/>
              </a:rPr>
              <a:t> or negative thinking</a:t>
            </a:r>
            <a:r>
              <a:rPr kumimoji="0" lang="zh-CN" altLang="en-US" sz="2000" dirty="0" smtClean="0">
                <a:latin typeface="Times New Roman" charset="0"/>
                <a:cs typeface="Times New Roman" charset="0"/>
              </a:rPr>
              <a:t>同样意味着</a:t>
            </a:r>
            <a:r>
              <a:rPr kumimoji="0" lang="en-US" altLang="zh-CN" sz="2000" dirty="0" smtClean="0">
                <a:latin typeface="Times New Roman" charset="0"/>
                <a:cs typeface="Times New Roman" charset="0"/>
              </a:rPr>
              <a:t>thinking </a:t>
            </a:r>
            <a:r>
              <a:rPr kumimoji="0" lang="en-US" altLang="zh-CN" sz="2000" dirty="0" err="1" smtClean="0">
                <a:latin typeface="Times New Roman" charset="0"/>
                <a:cs typeface="Times New Roman" charset="0"/>
              </a:rPr>
              <a:t>apophaticaly</a:t>
            </a:r>
            <a:r>
              <a:rPr kumimoji="0" lang="en-US" altLang="zh-CN" sz="2000" dirty="0" smtClean="0">
                <a:latin typeface="Times New Roman" charset="0"/>
                <a:cs typeface="Times New Roman" charset="0"/>
              </a:rPr>
              <a:t> or negatively</a:t>
            </a:r>
            <a:r>
              <a:rPr kumimoji="0" lang="zh-CN" altLang="en-US" sz="2000" dirty="0" smtClean="0">
                <a:latin typeface="Times New Roman" charset="0"/>
                <a:cs typeface="Times New Roman" charset="0"/>
              </a:rPr>
              <a:t>， 有如</a:t>
            </a:r>
            <a:r>
              <a:rPr kumimoji="0" lang="en-US" altLang="zh-CN" sz="2000" dirty="0" smtClean="0">
                <a:latin typeface="Times New Roman" charset="0"/>
                <a:cs typeface="Times New Roman" charset="0"/>
              </a:rPr>
              <a:t>to define the ultimate vs. to think ultimately</a:t>
            </a:r>
            <a:r>
              <a:rPr kumimoji="0" lang="zh-CN" altLang="en-US" sz="2000" dirty="0" smtClean="0">
                <a:latin typeface="Times New Roman" charset="0"/>
                <a:cs typeface="Times New Roman" charset="0"/>
              </a:rPr>
              <a:t>。</a:t>
            </a:r>
            <a:endParaRPr kumimoji="0" lang="en-US" altLang="zh-CN" sz="2000" dirty="0" smtClean="0">
              <a:latin typeface="Times New Roman" charset="0"/>
              <a:cs typeface="Times New Roman" charset="0"/>
            </a:endParaRPr>
          </a:p>
          <a:p>
            <a:r>
              <a:rPr kumimoji="0" lang="zh-CN" altLang="en-US" sz="2000" dirty="0" smtClean="0">
                <a:latin typeface="Times New Roman" charset="0"/>
                <a:cs typeface="Times New Roman" charset="0"/>
              </a:rPr>
              <a:t>休谟：</a:t>
            </a:r>
            <a:r>
              <a:rPr lang="zh-CN" altLang="zh-CN" sz="2000" dirty="0" smtClean="0"/>
              <a:t>仅仅</a:t>
            </a:r>
            <a:r>
              <a:rPr lang="zh-CN" altLang="zh-CN" sz="2000" dirty="0"/>
              <a:t>是根据</a:t>
            </a:r>
            <a:r>
              <a:rPr lang="zh-CN" altLang="zh-CN" sz="2000" i="1" dirty="0"/>
              <a:t>经验</a:t>
            </a:r>
            <a:r>
              <a:rPr lang="zh-CN" altLang="zh-CN" sz="2000" dirty="0"/>
              <a:t>，我们推断一个事物来自另一事物，</a:t>
            </a:r>
            <a:r>
              <a:rPr lang="en-US" altLang="zh-CN" sz="2000" dirty="0"/>
              <a:t>……</a:t>
            </a:r>
            <a:r>
              <a:rPr lang="zh-CN" altLang="zh-CN" sz="2000" dirty="0"/>
              <a:t>如果一个特定事件总是与另一个连接在一起，我们就会毫不犹豫地预言另一事物随之出现，并相信仅凭理性（因果推理）就可以确保我们把握事物及其存在</a:t>
            </a:r>
            <a:r>
              <a:rPr lang="zh-CN" altLang="zh-CN" sz="2000" dirty="0" smtClean="0"/>
              <a:t>。</a:t>
            </a:r>
            <a:r>
              <a:rPr lang="en-US" altLang="zh-CN" sz="2000" dirty="0" smtClean="0"/>
              <a:t>……</a:t>
            </a:r>
            <a:r>
              <a:rPr lang="zh-CN" altLang="zh-CN" sz="2000" dirty="0" smtClean="0"/>
              <a:t>是</a:t>
            </a:r>
            <a:r>
              <a:rPr lang="zh-CN" altLang="zh-CN" sz="2000" dirty="0"/>
              <a:t>心理的作用（</a:t>
            </a:r>
            <a:r>
              <a:rPr lang="en-US" altLang="zh-CN" sz="2000" dirty="0">
                <a:latin typeface="Times New Roman" panose="02020603050405020304" pitchFamily="18" charset="0"/>
                <a:cs typeface="Times New Roman" panose="02020603050405020304" pitchFamily="18" charset="0"/>
              </a:rPr>
              <a:t>the action of the mind</a:t>
            </a:r>
            <a:r>
              <a:rPr lang="zh-CN" altLang="zh-CN" sz="2000" dirty="0"/>
              <a:t>）运作于此，我们只是感知到它们的不断关联而已</a:t>
            </a:r>
            <a:r>
              <a:rPr lang="zh-CN" altLang="zh-CN" sz="2000" dirty="0" smtClean="0"/>
              <a:t>。</a:t>
            </a:r>
            <a:r>
              <a:rPr lang="zh-CN" altLang="en-US" sz="2000" dirty="0" smtClean="0"/>
              <a:t>（</a:t>
            </a:r>
            <a:r>
              <a:rPr lang="en-US" altLang="zh-CN" sz="2000" dirty="0" smtClean="0">
                <a:latin typeface="Times New Roman" panose="02020603050405020304" pitchFamily="18" charset="0"/>
                <a:cs typeface="Times New Roman" panose="02020603050405020304" pitchFamily="18" charset="0"/>
              </a:rPr>
              <a:t>Frederick </a:t>
            </a:r>
            <a:r>
              <a:rPr lang="en-US" altLang="zh-CN" sz="2000" dirty="0" err="1">
                <a:latin typeface="Times New Roman" panose="02020603050405020304" pitchFamily="18" charset="0"/>
                <a:cs typeface="Times New Roman" panose="02020603050405020304" pitchFamily="18" charset="0"/>
              </a:rPr>
              <a:t>Copleston</a:t>
            </a:r>
            <a:r>
              <a:rPr lang="en-US" altLang="zh-CN" sz="2000" dirty="0">
                <a:latin typeface="Times New Roman" panose="02020603050405020304" pitchFamily="18" charset="0"/>
                <a:cs typeface="Times New Roman" panose="02020603050405020304" pitchFamily="18" charset="0"/>
              </a:rPr>
              <a:t>, S.J., </a:t>
            </a:r>
            <a:r>
              <a:rPr lang="en-US" altLang="zh-CN" sz="2000" i="1" dirty="0">
                <a:latin typeface="Times New Roman" panose="02020603050405020304" pitchFamily="18" charset="0"/>
                <a:cs typeface="Times New Roman" panose="02020603050405020304" pitchFamily="18" charset="0"/>
              </a:rPr>
              <a:t>A History of Philosophy: Modern Philosophy: The British </a:t>
            </a:r>
            <a:r>
              <a:rPr lang="en-US" altLang="zh-CN" sz="2000" i="1" dirty="0" err="1">
                <a:latin typeface="Times New Roman" panose="02020603050405020304" pitchFamily="18" charset="0"/>
                <a:cs typeface="Times New Roman" panose="02020603050405020304" pitchFamily="18" charset="0"/>
              </a:rPr>
              <a:t>Philosopers</a:t>
            </a:r>
            <a:r>
              <a:rPr lang="en-US" altLang="zh-CN" sz="2000" dirty="0">
                <a:latin typeface="Times New Roman" panose="02020603050405020304" pitchFamily="18" charset="0"/>
                <a:cs typeface="Times New Roman" panose="02020603050405020304" pitchFamily="18" charset="0"/>
              </a:rPr>
              <a:t>, Part II, New York: Image Books, 1964, pp.84-87</a:t>
            </a:r>
            <a:endParaRPr kumimoji="0" lang="en-US" altLang="zh-CN" sz="2000" dirty="0" smtClean="0">
              <a:latin typeface="Times New Roman" panose="02020603050405020304" pitchFamily="18" charset="0"/>
              <a:cs typeface="Times New Roman" panose="02020603050405020304" pitchFamily="18" charset="0"/>
            </a:endParaRPr>
          </a:p>
          <a:p>
            <a:pPr eaLnBrk="1" hangingPunct="1">
              <a:lnSpc>
                <a:spcPct val="80000"/>
              </a:lnSpc>
            </a:pPr>
            <a:r>
              <a:rPr kumimoji="0" lang="zh-CN" altLang="en-US" sz="2000" dirty="0" smtClean="0">
                <a:latin typeface="Times New Roman" charset="0"/>
                <a:cs typeface="Times New Roman" charset="0"/>
              </a:rPr>
              <a:t>尼采</a:t>
            </a:r>
            <a:r>
              <a:rPr kumimoji="0" lang="en-US" altLang="zh-CN" sz="2000" dirty="0" smtClean="0">
                <a:latin typeface="Times New Roman" charset="0"/>
                <a:cs typeface="Times New Roman" charset="0"/>
              </a:rPr>
              <a:t>《</a:t>
            </a:r>
            <a:r>
              <a:rPr kumimoji="0" lang="zh-CN" altLang="en-US" sz="2000" dirty="0">
                <a:latin typeface="Times New Roman" charset="0"/>
                <a:cs typeface="Times New Roman" charset="0"/>
              </a:rPr>
              <a:t>希腊悲剧时代的哲学</a:t>
            </a:r>
            <a:r>
              <a:rPr kumimoji="0" lang="en-US" altLang="zh-CN" sz="2000" dirty="0" smtClean="0">
                <a:latin typeface="Times New Roman" charset="0"/>
                <a:cs typeface="Times New Roman" charset="0"/>
              </a:rPr>
              <a:t>》</a:t>
            </a:r>
            <a:r>
              <a:rPr kumimoji="0" lang="zh-CN" altLang="en-US" sz="2000" dirty="0" smtClean="0">
                <a:latin typeface="Times New Roman" charset="0"/>
                <a:cs typeface="Times New Roman" charset="0"/>
              </a:rPr>
              <a:t>：“究元”的真正价值在于“</a:t>
            </a:r>
            <a:r>
              <a:rPr kumimoji="0" lang="zh-CN" altLang="en-US" sz="2000" dirty="0">
                <a:latin typeface="Times New Roman" charset="0"/>
                <a:cs typeface="Times New Roman" charset="0"/>
              </a:rPr>
              <a:t>形而上的直觉</a:t>
            </a:r>
            <a:r>
              <a:rPr kumimoji="0" lang="zh-CN" altLang="en-US" sz="2000" dirty="0" smtClean="0">
                <a:latin typeface="Times New Roman" charset="0"/>
                <a:cs typeface="Times New Roman" charset="0"/>
              </a:rPr>
              <a:t>”，否则泰</a:t>
            </a:r>
            <a:r>
              <a:rPr kumimoji="0" lang="zh-CN" altLang="en-US" sz="2000" dirty="0">
                <a:latin typeface="Times New Roman" charset="0"/>
                <a:cs typeface="Times New Roman" charset="0"/>
              </a:rPr>
              <a:t>勒斯以来的所有追溯都“只是错误的假设</a:t>
            </a:r>
            <a:r>
              <a:rPr kumimoji="0" lang="zh-CN" altLang="en-US" sz="2000" dirty="0" smtClean="0">
                <a:latin typeface="Times New Roman" charset="0"/>
                <a:cs typeface="Times New Roman" charset="0"/>
              </a:rPr>
              <a:t>”。</a:t>
            </a:r>
            <a:r>
              <a:rPr kumimoji="0" lang="zh-CN" altLang="en-US"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Frederick </a:t>
            </a:r>
            <a:r>
              <a:rPr lang="en-US" altLang="zh-CN" sz="2000" dirty="0" err="1">
                <a:latin typeface="Times New Roman" panose="02020603050405020304" pitchFamily="18" charset="0"/>
                <a:cs typeface="Times New Roman" panose="02020603050405020304" pitchFamily="18" charset="0"/>
              </a:rPr>
              <a:t>Copleston</a:t>
            </a:r>
            <a:r>
              <a:rPr lang="en-US" altLang="zh-CN" sz="2000" dirty="0">
                <a:latin typeface="Times New Roman" panose="02020603050405020304" pitchFamily="18" charset="0"/>
                <a:cs typeface="Times New Roman" panose="02020603050405020304" pitchFamily="18" charset="0"/>
              </a:rPr>
              <a:t>, S.J., </a:t>
            </a:r>
            <a:r>
              <a:rPr lang="en-US" altLang="zh-CN" sz="2000" i="1" dirty="0">
                <a:latin typeface="Times New Roman" panose="02020603050405020304" pitchFamily="18" charset="0"/>
                <a:cs typeface="Times New Roman" panose="02020603050405020304" pitchFamily="18" charset="0"/>
              </a:rPr>
              <a:t>A</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History</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of</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Philosophy</a:t>
            </a:r>
            <a:r>
              <a:rPr lang="en-US" altLang="zh-CN" sz="2000" dirty="0">
                <a:latin typeface="Times New Roman" panose="02020603050405020304" pitchFamily="18" charset="0"/>
                <a:cs typeface="Times New Roman" panose="02020603050405020304" pitchFamily="18" charset="0"/>
              </a:rPr>
              <a:t>, vol.1, </a:t>
            </a:r>
            <a:r>
              <a:rPr lang="en-US" altLang="zh-CN" sz="2000" i="1" dirty="0">
                <a:latin typeface="Times New Roman" panose="02020603050405020304" pitchFamily="18" charset="0"/>
                <a:cs typeface="Times New Roman" panose="02020603050405020304" pitchFamily="18" charset="0"/>
              </a:rPr>
              <a:t>Greece</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&amp;</a:t>
            </a:r>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Rome</a:t>
            </a:r>
            <a:r>
              <a:rPr lang="en-US" altLang="zh-CN" sz="2000" dirty="0">
                <a:latin typeface="Times New Roman" panose="02020603050405020304" pitchFamily="18" charset="0"/>
                <a:cs typeface="Times New Roman" panose="02020603050405020304" pitchFamily="18" charset="0"/>
              </a:rPr>
              <a:t>, part 1, New York: Image Books, 1962, p.93 </a:t>
            </a:r>
            <a:r>
              <a:rPr kumimoji="0" lang="zh-CN" altLang="en-US" sz="2000" dirty="0" smtClean="0">
                <a:latin typeface="Times New Roman" charset="0"/>
                <a:cs typeface="Times New Roman" charset="0"/>
              </a:rPr>
              <a:t>）</a:t>
            </a:r>
            <a:endParaRPr kumimoji="0" lang="en-US" altLang="zh-CN" sz="2000" dirty="0">
              <a:latin typeface="Times New Roman" charset="0"/>
              <a:cs typeface="Times New Roman" charset="0"/>
            </a:endParaRPr>
          </a:p>
        </p:txBody>
      </p:sp>
      <p:pic>
        <p:nvPicPr>
          <p:cNvPr id="40963" name="图片 6" descr="人民大学校徽人大红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47325" y="-7938"/>
            <a:ext cx="1158875" cy="1158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noChangeArrowheads="1"/>
          </p:cNvSpPr>
          <p:nvPr>
            <p:ph type="title"/>
          </p:nvPr>
        </p:nvSpPr>
        <p:spPr>
          <a:xfrm>
            <a:off x="1155700" y="947738"/>
            <a:ext cx="8761413" cy="728662"/>
          </a:xfrm>
        </p:spPr>
        <p:txBody>
          <a:bodyPr/>
          <a:lstStyle/>
          <a:p>
            <a:pPr eaLnBrk="1" hangingPunct="1"/>
            <a:r>
              <a:rPr kumimoji="0" lang="en-US" altLang="zh-CN" dirty="0" smtClean="0">
                <a:latin typeface="Times New Roman" charset="0"/>
                <a:cs typeface="Times New Roman" charset="0"/>
              </a:rPr>
              <a:t>《</a:t>
            </a:r>
            <a:r>
              <a:rPr kumimoji="0" lang="zh-CN" altLang="en-US" dirty="0" smtClean="0">
                <a:latin typeface="Times New Roman" charset="0"/>
                <a:cs typeface="Times New Roman" charset="0"/>
              </a:rPr>
              <a:t>中国文化辞典</a:t>
            </a:r>
            <a:r>
              <a:rPr kumimoji="0" lang="en-US" altLang="zh-CN" dirty="0" smtClean="0">
                <a:latin typeface="Times New Roman" charset="0"/>
                <a:cs typeface="Times New Roman" charset="0"/>
              </a:rPr>
              <a:t>》</a:t>
            </a:r>
            <a:r>
              <a:rPr kumimoji="0" lang="zh-CN" altLang="en-US" dirty="0" smtClean="0">
                <a:latin typeface="Times New Roman" charset="0"/>
                <a:cs typeface="Times New Roman" charset="0"/>
              </a:rPr>
              <a:t>可供思考的条目</a:t>
            </a:r>
            <a:endParaRPr kumimoji="0" lang="zh-CN" altLang="en-US" dirty="0">
              <a:latin typeface="Century Gothic" charset="0"/>
              <a:cs typeface="Times New Roman" charset="0"/>
            </a:endParaRPr>
          </a:p>
        </p:txBody>
      </p:sp>
      <p:sp>
        <p:nvSpPr>
          <p:cNvPr id="40962" name="内容占位符 2"/>
          <p:cNvSpPr>
            <a:spLocks noGrp="1" noChangeArrowheads="1"/>
          </p:cNvSpPr>
          <p:nvPr>
            <p:ph idx="1"/>
          </p:nvPr>
        </p:nvSpPr>
        <p:spPr>
          <a:xfrm>
            <a:off x="487363" y="2304824"/>
            <a:ext cx="11183937" cy="4037919"/>
          </a:xfrm>
        </p:spPr>
        <p:txBody>
          <a:bodyPr/>
          <a:lstStyle/>
          <a:p>
            <a:pPr eaLnBrk="1" hangingPunct="1">
              <a:lnSpc>
                <a:spcPct val="80000"/>
              </a:lnSpc>
            </a:pPr>
            <a:r>
              <a:rPr lang="zh-CN" altLang="en-US" sz="2400" dirty="0">
                <a:latin typeface="Times New Roman" panose="02020603050405020304" pitchFamily="18" charset="0"/>
                <a:cs typeface="Times New Roman" panose="02020603050405020304" pitchFamily="18" charset="0"/>
              </a:rPr>
              <a:t>阴阳  </a:t>
            </a:r>
            <a:r>
              <a:rPr lang="en-US" altLang="zh-CN" sz="2400" dirty="0">
                <a:latin typeface="Times New Roman" panose="02020603050405020304" pitchFamily="18" charset="0"/>
                <a:cs typeface="Times New Roman" panose="02020603050405020304" pitchFamily="18" charset="0"/>
              </a:rPr>
              <a:t>Negative and Positive</a:t>
            </a:r>
          </a:p>
          <a:p>
            <a:pPr eaLnBrk="1" hangingPunct="1">
              <a:lnSpc>
                <a:spcPct val="80000"/>
              </a:lnSpc>
            </a:pPr>
            <a:r>
              <a:rPr lang="zh-CN" altLang="en-US" sz="2400" dirty="0">
                <a:latin typeface="Times New Roman" panose="02020603050405020304" pitchFamily="18" charset="0"/>
                <a:cs typeface="Times New Roman" panose="02020603050405020304" pitchFamily="18" charset="0"/>
              </a:rPr>
              <a:t>八卦  </a:t>
            </a:r>
            <a:r>
              <a:rPr lang="en-US" altLang="zh-CN" sz="2400" dirty="0">
                <a:latin typeface="Times New Roman" panose="02020603050405020304" pitchFamily="18" charset="0"/>
                <a:cs typeface="Times New Roman" panose="02020603050405020304" pitchFamily="18" charset="0"/>
              </a:rPr>
              <a:t>Eight Diagrams</a:t>
            </a:r>
          </a:p>
          <a:p>
            <a:pPr eaLnBrk="1" hangingPunct="1">
              <a:lnSpc>
                <a:spcPct val="80000"/>
              </a:lnSpc>
            </a:pPr>
            <a:r>
              <a:rPr lang="zh-CN" altLang="en-US" sz="2400" dirty="0">
                <a:latin typeface="Times New Roman" panose="02020603050405020304" pitchFamily="18" charset="0"/>
                <a:cs typeface="Times New Roman" panose="02020603050405020304" pitchFamily="18" charset="0"/>
              </a:rPr>
              <a:t>乾坤  </a:t>
            </a:r>
            <a:r>
              <a:rPr lang="en-US" altLang="zh-CN" sz="2400" dirty="0">
                <a:latin typeface="Times New Roman" panose="02020603050405020304" pitchFamily="18" charset="0"/>
                <a:cs typeface="Times New Roman" panose="02020603050405020304" pitchFamily="18" charset="0"/>
              </a:rPr>
              <a:t>Heaven and </a:t>
            </a:r>
            <a:r>
              <a:rPr lang="en-US" altLang="zh-CN" sz="2400" dirty="0" smtClean="0">
                <a:latin typeface="Times New Roman" panose="02020603050405020304" pitchFamily="18" charset="0"/>
                <a:cs typeface="Times New Roman" panose="02020603050405020304" pitchFamily="18" charset="0"/>
              </a:rPr>
              <a:t>Earth …</a:t>
            </a:r>
            <a:endParaRPr lang="en-US" altLang="zh-CN" sz="2400" dirty="0">
              <a:latin typeface="Times New Roman" panose="02020603050405020304" pitchFamily="18" charset="0"/>
              <a:cs typeface="Times New Roman" panose="02020603050405020304" pitchFamily="18" charset="0"/>
            </a:endParaRPr>
          </a:p>
          <a:p>
            <a:pPr eaLnBrk="1" hangingPunct="1">
              <a:lnSpc>
                <a:spcPct val="80000"/>
              </a:lnSpc>
            </a:pPr>
            <a:r>
              <a:rPr lang="zh-CN" altLang="en-US" sz="2400" dirty="0" smtClean="0">
                <a:solidFill>
                  <a:srgbClr val="FF0000"/>
                </a:solidFill>
                <a:latin typeface="Times New Roman" panose="02020603050405020304" pitchFamily="18" charset="0"/>
                <a:cs typeface="Times New Roman" panose="02020603050405020304" pitchFamily="18" charset="0"/>
              </a:rPr>
              <a:t>太极  </a:t>
            </a:r>
            <a:r>
              <a:rPr lang="en-US" altLang="zh-CN" sz="2400" dirty="0" smtClean="0">
                <a:solidFill>
                  <a:srgbClr val="FF0000"/>
                </a:solidFill>
                <a:latin typeface="Times New Roman" panose="02020603050405020304" pitchFamily="18" charset="0"/>
                <a:cs typeface="Times New Roman" panose="02020603050405020304" pitchFamily="18" charset="0"/>
              </a:rPr>
              <a:t>the Great One, the Ultimate One or Polarity?</a:t>
            </a:r>
          </a:p>
          <a:p>
            <a:pPr eaLnBrk="1" hangingPunct="1">
              <a:lnSpc>
                <a:spcPct val="80000"/>
              </a:lnSpc>
            </a:pPr>
            <a:r>
              <a:rPr lang="zh-CN" altLang="en-US" sz="2400" dirty="0">
                <a:solidFill>
                  <a:srgbClr val="FF0000"/>
                </a:solidFill>
                <a:latin typeface="Times New Roman" panose="02020603050405020304" pitchFamily="18" charset="0"/>
                <a:cs typeface="Times New Roman" panose="02020603050405020304" pitchFamily="18" charset="0"/>
              </a:rPr>
              <a:t>知行 </a:t>
            </a:r>
            <a:r>
              <a:rPr lang="en-US" altLang="zh-CN" sz="2400" dirty="0" smtClean="0">
                <a:solidFill>
                  <a:srgbClr val="FF0000"/>
                </a:solidFill>
                <a:latin typeface="Times New Roman" panose="02020603050405020304" pitchFamily="18" charset="0"/>
                <a:cs typeface="Times New Roman" panose="02020603050405020304" pitchFamily="18" charset="0"/>
              </a:rPr>
              <a:t>Knowing </a:t>
            </a:r>
            <a:r>
              <a:rPr lang="en-US" altLang="zh-CN" sz="2400" dirty="0">
                <a:solidFill>
                  <a:srgbClr val="FF0000"/>
                </a:solidFill>
                <a:latin typeface="Times New Roman" panose="02020603050405020304" pitchFamily="18" charset="0"/>
                <a:cs typeface="Times New Roman" panose="02020603050405020304" pitchFamily="18" charset="0"/>
              </a:rPr>
              <a:t>and Application?</a:t>
            </a:r>
          </a:p>
          <a:p>
            <a:pPr eaLnBrk="1" hangingPunct="1">
              <a:lnSpc>
                <a:spcPct val="80000"/>
              </a:lnSpc>
            </a:pPr>
            <a:r>
              <a:rPr lang="zh-CN" altLang="en-US" sz="2400" dirty="0" smtClean="0">
                <a:solidFill>
                  <a:srgbClr val="FF0000"/>
                </a:solidFill>
                <a:latin typeface="Times New Roman" panose="02020603050405020304" pitchFamily="18" charset="0"/>
                <a:cs typeface="Times New Roman" panose="02020603050405020304" pitchFamily="18" charset="0"/>
              </a:rPr>
              <a:t>体</a:t>
            </a:r>
            <a:r>
              <a:rPr lang="zh-CN" altLang="en-US" sz="2400" dirty="0">
                <a:solidFill>
                  <a:srgbClr val="FF0000"/>
                </a:solidFill>
                <a:latin typeface="Times New Roman" panose="02020603050405020304" pitchFamily="18" charset="0"/>
                <a:cs typeface="Times New Roman" panose="02020603050405020304" pitchFamily="18" charset="0"/>
              </a:rPr>
              <a:t>用 </a:t>
            </a:r>
            <a:r>
              <a:rPr lang="en-US" altLang="zh-CN" sz="2400" dirty="0">
                <a:solidFill>
                  <a:srgbClr val="FF0000"/>
                </a:solidFill>
                <a:latin typeface="Times New Roman" panose="02020603050405020304" pitchFamily="18" charset="0"/>
                <a:cs typeface="Times New Roman" panose="02020603050405020304" pitchFamily="18" charset="0"/>
              </a:rPr>
              <a:t>Substance </a:t>
            </a:r>
            <a:r>
              <a:rPr lang="en-US" altLang="zh-CN" sz="2400" dirty="0" smtClean="0">
                <a:solidFill>
                  <a:srgbClr val="FF0000"/>
                </a:solidFill>
                <a:latin typeface="Times New Roman" panose="02020603050405020304" pitchFamily="18" charset="0"/>
                <a:cs typeface="Times New Roman" panose="02020603050405020304" pitchFamily="18" charset="0"/>
              </a:rPr>
              <a:t>and Function?</a:t>
            </a:r>
          </a:p>
          <a:p>
            <a:r>
              <a:rPr lang="zh-CN" altLang="en-US" sz="2400" dirty="0">
                <a:latin typeface="Times New Roman" panose="02020603050405020304" pitchFamily="18" charset="0"/>
                <a:cs typeface="Times New Roman" panose="02020603050405020304" pitchFamily="18" charset="0"/>
              </a:rPr>
              <a:t>至微者</a:t>
            </a:r>
            <a:r>
              <a:rPr lang="zh-CN" altLang="en-US" sz="2400" dirty="0" smtClean="0">
                <a:latin typeface="Times New Roman" panose="02020603050405020304" pitchFamily="18" charset="0"/>
                <a:cs typeface="Times New Roman" panose="02020603050405020304" pitchFamily="18" charset="0"/>
              </a:rPr>
              <a:t>理，</a:t>
            </a:r>
            <a:r>
              <a:rPr lang="zh-CN" altLang="en-US" sz="2400" dirty="0">
                <a:latin typeface="Times New Roman" panose="02020603050405020304" pitchFamily="18" charset="0"/>
                <a:cs typeface="Times New Roman" panose="02020603050405020304" pitchFamily="18" charset="0"/>
              </a:rPr>
              <a:t>至著者</a:t>
            </a:r>
            <a:r>
              <a:rPr lang="zh-CN" altLang="en-US" sz="2400" dirty="0" smtClean="0">
                <a:latin typeface="Times New Roman" panose="02020603050405020304" pitchFamily="18" charset="0"/>
                <a:cs typeface="Times New Roman" panose="02020603050405020304" pitchFamily="18" charset="0"/>
              </a:rPr>
              <a:t>象；</a:t>
            </a:r>
            <a:r>
              <a:rPr lang="zh-CN" altLang="en-US" sz="2400" dirty="0">
                <a:latin typeface="Times New Roman" panose="02020603050405020304" pitchFamily="18" charset="0"/>
                <a:cs typeface="Times New Roman" panose="02020603050405020304" pitchFamily="18" charset="0"/>
              </a:rPr>
              <a:t>体用一</a:t>
            </a:r>
            <a:r>
              <a:rPr lang="zh-CN" altLang="en-US" sz="2400" dirty="0" smtClean="0">
                <a:latin typeface="Times New Roman" panose="02020603050405020304" pitchFamily="18" charset="0"/>
                <a:cs typeface="Times New Roman" panose="02020603050405020304" pitchFamily="18" charset="0"/>
              </a:rPr>
              <a:t>源，</a:t>
            </a:r>
            <a:r>
              <a:rPr lang="zh-CN" altLang="en-US" sz="2400" dirty="0">
                <a:latin typeface="Times New Roman" panose="02020603050405020304" pitchFamily="18" charset="0"/>
                <a:cs typeface="Times New Roman" panose="02020603050405020304" pitchFamily="18" charset="0"/>
              </a:rPr>
              <a:t>显微</a:t>
            </a:r>
            <a:r>
              <a:rPr lang="zh-CN" altLang="en-US" sz="2400" dirty="0" smtClean="0">
                <a:latin typeface="Times New Roman" panose="02020603050405020304" pitchFamily="18" charset="0"/>
                <a:cs typeface="Times New Roman" panose="02020603050405020304" pitchFamily="18" charset="0"/>
              </a:rPr>
              <a:t>无间。</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What is </a:t>
            </a:r>
            <a:r>
              <a:rPr lang="en-US" altLang="zh-CN" sz="2400" dirty="0">
                <a:latin typeface="Times New Roman" panose="02020603050405020304" pitchFamily="18" charset="0"/>
                <a:cs typeface="Times New Roman" panose="02020603050405020304" pitchFamily="18" charset="0"/>
              </a:rPr>
              <a:t>in</a:t>
            </a:r>
            <a:r>
              <a:rPr lang="en-US" altLang="zh-CN" sz="2400" b="1" dirty="0">
                <a:latin typeface="Times New Roman" panose="02020603050405020304" pitchFamily="18" charset="0"/>
                <a:cs typeface="Times New Roman" panose="02020603050405020304" pitchFamily="18" charset="0"/>
              </a:rPr>
              <a:t>he</a:t>
            </a:r>
            <a:r>
              <a:rPr lang="en-US" altLang="zh-CN" sz="2400" dirty="0">
                <a:latin typeface="Times New Roman" panose="02020603050405020304" pitchFamily="18" charset="0"/>
                <a:cs typeface="Times New Roman" panose="02020603050405020304" pitchFamily="18" charset="0"/>
              </a:rPr>
              <a:t>rent in things is the </a:t>
            </a:r>
            <a:r>
              <a:rPr lang="en-US" altLang="zh-CN" sz="2400" dirty="0" smtClean="0">
                <a:latin typeface="Times New Roman" panose="02020603050405020304" pitchFamily="18" charset="0"/>
                <a:cs typeface="Times New Roman" panose="02020603050405020304" pitchFamily="18" charset="0"/>
              </a:rPr>
              <a:t>principle, outside </a:t>
            </a:r>
            <a:r>
              <a:rPr lang="en-US" altLang="zh-CN" sz="2400" dirty="0">
                <a:latin typeface="Times New Roman" panose="02020603050405020304" pitchFamily="18" charset="0"/>
                <a:cs typeface="Times New Roman" panose="02020603050405020304" pitchFamily="18" charset="0"/>
              </a:rPr>
              <a:t>the things </a:t>
            </a:r>
            <a:r>
              <a:rPr lang="en-US" altLang="zh-CN" sz="2400" dirty="0" smtClean="0">
                <a:latin typeface="Times New Roman" panose="02020603050405020304" pitchFamily="18" charset="0"/>
                <a:cs typeface="Times New Roman" panose="02020603050405020304" pitchFamily="18" charset="0"/>
              </a:rPr>
              <a:t>is appearance; the substance </a:t>
            </a:r>
            <a:r>
              <a:rPr lang="en-US" altLang="zh-CN" sz="2400" dirty="0">
                <a:latin typeface="Times New Roman" panose="02020603050405020304" pitchFamily="18" charset="0"/>
                <a:cs typeface="Times New Roman" panose="02020603050405020304" pitchFamily="18" charset="0"/>
              </a:rPr>
              <a:t>and function come from the same </a:t>
            </a:r>
            <a:r>
              <a:rPr lang="en-US" altLang="zh-CN" sz="2400" dirty="0" smtClean="0">
                <a:latin typeface="Times New Roman" panose="02020603050405020304" pitchFamily="18" charset="0"/>
                <a:cs typeface="Times New Roman" panose="02020603050405020304" pitchFamily="18" charset="0"/>
              </a:rPr>
              <a:t>origin and the </a:t>
            </a:r>
            <a:r>
              <a:rPr lang="en-US" altLang="zh-CN" sz="2400" dirty="0">
                <a:latin typeface="Times New Roman" panose="02020603050405020304" pitchFamily="18" charset="0"/>
                <a:cs typeface="Times New Roman" panose="02020603050405020304" pitchFamily="18" charset="0"/>
              </a:rPr>
              <a:t>implicit and explicit have no difference. </a:t>
            </a:r>
            <a:endParaRPr kumimoji="0" lang="en-US" altLang="zh-CN" sz="2400" dirty="0">
              <a:latin typeface="Times New Roman" panose="02020603050405020304" pitchFamily="18" charset="0"/>
              <a:cs typeface="Times New Roman" panose="02020603050405020304" pitchFamily="18" charset="0"/>
            </a:endParaRPr>
          </a:p>
        </p:txBody>
      </p:sp>
      <p:pic>
        <p:nvPicPr>
          <p:cNvPr id="40963" name="图片 6" descr="人民大学校徽人大红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47325" y="-7938"/>
            <a:ext cx="1158875" cy="1158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3596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20050722008 拷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4" name="Rectangle 8"/>
          <p:cNvSpPr>
            <a:spLocks noChangeArrowheads="1"/>
          </p:cNvSpPr>
          <p:nvPr/>
        </p:nvSpPr>
        <p:spPr bwMode="auto">
          <a:xfrm>
            <a:off x="0" y="5143500"/>
            <a:ext cx="121920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algn="ctr">
              <a:buSzPct val="70000"/>
              <a:buFont typeface="Wingdings" charset="0"/>
              <a:buNone/>
            </a:pPr>
            <a:r>
              <a:rPr lang="en-US" altLang="zh-CN" sz="2800" b="1">
                <a:solidFill>
                  <a:srgbClr val="FF0000"/>
                </a:solidFill>
                <a:latin typeface="Times New Roman" charset="0"/>
              </a:rPr>
              <a:t>Language makes us different from one another, </a:t>
            </a:r>
          </a:p>
          <a:p>
            <a:pPr algn="ctr">
              <a:buSzPct val="70000"/>
              <a:buFont typeface="Wingdings" charset="0"/>
              <a:buNone/>
            </a:pPr>
            <a:r>
              <a:rPr lang="en-US" altLang="zh-CN" sz="2800" b="1">
                <a:solidFill>
                  <a:srgbClr val="FF0000"/>
                </a:solidFill>
                <a:latin typeface="Times New Roman" charset="0"/>
              </a:rPr>
              <a:t>but the dialogue in different languages</a:t>
            </a:r>
          </a:p>
          <a:p>
            <a:pPr algn="ctr">
              <a:buSzPct val="70000"/>
              <a:buFont typeface="Wingdings" charset="0"/>
              <a:buNone/>
            </a:pPr>
            <a:r>
              <a:rPr lang="en-US" altLang="zh-CN" sz="2800" b="1">
                <a:solidFill>
                  <a:srgbClr val="FF0000"/>
                </a:solidFill>
                <a:latin typeface="Times New Roman" charset="0"/>
              </a:rPr>
              <a:t>makes it possible to understand each other </a:t>
            </a:r>
          </a:p>
          <a:p>
            <a:pPr algn="ctr">
              <a:buSzPct val="70000"/>
              <a:buFont typeface="Wingdings" charset="0"/>
              <a:buNone/>
            </a:pPr>
            <a:r>
              <a:rPr lang="en-US" altLang="zh-CN" sz="2800" b="1">
                <a:solidFill>
                  <a:srgbClr val="FF0000"/>
                </a:solidFill>
                <a:latin typeface="Times New Roman" charset="0"/>
              </a:rPr>
              <a:t>and understand ourselves better.</a:t>
            </a:r>
            <a:endParaRPr lang="en-US" altLang="zh-CN" sz="2800" b="1">
              <a:solidFill>
                <a:srgbClr val="FF0000"/>
              </a:solidFill>
              <a:latin typeface="Times New Roman" charset="0"/>
              <a:ea typeface="黑体" charset="0"/>
              <a:cs typeface="黑体"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noChangeArrowheads="1"/>
          </p:cNvSpPr>
          <p:nvPr>
            <p:ph type="title"/>
          </p:nvPr>
        </p:nvSpPr>
        <p:spPr>
          <a:xfrm>
            <a:off x="788988" y="842963"/>
            <a:ext cx="10291388" cy="998537"/>
          </a:xfrm>
        </p:spPr>
        <p:txBody>
          <a:bodyPr/>
          <a:lstStyle/>
          <a:p>
            <a:pPr eaLnBrk="1" hangingPunct="1"/>
            <a:r>
              <a:rPr kumimoji="0" lang="zh-CN" altLang="en-US" sz="2800" dirty="0" smtClean="0">
                <a:latin typeface="Times New Roman" charset="0"/>
                <a:cs typeface="Times New Roman" charset="0"/>
              </a:rPr>
              <a:t>翻译活动中的文化差异与文化过滤</a:t>
            </a:r>
            <a:endParaRPr kumimoji="0" lang="zh-CN" altLang="en-US" sz="2800" dirty="0">
              <a:latin typeface="Times New Roman" charset="0"/>
              <a:cs typeface="Times New Roman" charset="0"/>
            </a:endParaRPr>
          </a:p>
        </p:txBody>
      </p:sp>
      <p:sp>
        <p:nvSpPr>
          <p:cNvPr id="46082" name="内容占位符 2"/>
          <p:cNvSpPr>
            <a:spLocks noGrp="1" noChangeArrowheads="1"/>
          </p:cNvSpPr>
          <p:nvPr>
            <p:ph idx="1"/>
          </p:nvPr>
        </p:nvSpPr>
        <p:spPr>
          <a:xfrm>
            <a:off x="125506" y="2275794"/>
            <a:ext cx="12066494" cy="4107077"/>
          </a:xfrm>
        </p:spPr>
        <p:txBody>
          <a:bodyPr/>
          <a:lstStyle/>
          <a:p>
            <a:pPr eaLnBrk="1" hangingPunct="1"/>
            <a:r>
              <a:rPr kumimoji="0" lang="zh-CN" altLang="en-US" sz="2000" dirty="0">
                <a:latin typeface="Times New Roman" panose="02020603050405020304" pitchFamily="18" charset="0"/>
                <a:cs typeface="Times New Roman" panose="02020603050405020304" pitchFamily="18" charset="0"/>
              </a:rPr>
              <a:t>强调变易的太极是否可以译作</a:t>
            </a:r>
            <a:r>
              <a:rPr kumimoji="0" lang="en-US" altLang="zh-CN" sz="2000" dirty="0">
                <a:latin typeface="Times New Roman" panose="02020603050405020304" pitchFamily="18" charset="0"/>
                <a:cs typeface="Times New Roman" panose="02020603050405020304" pitchFamily="18" charset="0"/>
              </a:rPr>
              <a:t>ever-changing unity</a:t>
            </a:r>
            <a:r>
              <a:rPr kumimoji="0" lang="zh-CN" altLang="en-US" sz="2000" dirty="0">
                <a:latin typeface="Times New Roman" panose="02020603050405020304" pitchFamily="18" charset="0"/>
                <a:cs typeface="Times New Roman" panose="02020603050405020304" pitchFamily="18" charset="0"/>
              </a:rPr>
              <a:t>？从感官而来的“知”以及与之形成对应关系的“行”，是否可以译作</a:t>
            </a:r>
            <a:r>
              <a:rPr kumimoji="0" lang="en-US" altLang="zh-CN" sz="2000" dirty="0">
                <a:latin typeface="Times New Roman" panose="02020603050405020304" pitchFamily="18" charset="0"/>
                <a:cs typeface="Times New Roman" panose="02020603050405020304" pitchFamily="18" charset="0"/>
              </a:rPr>
              <a:t>sensing and responding</a:t>
            </a:r>
            <a:r>
              <a:rPr kumimoji="0" lang="zh-CN" altLang="en-US" sz="2000" dirty="0" smtClean="0">
                <a:latin typeface="Times New Roman" panose="02020603050405020304" pitchFamily="18" charset="0"/>
                <a:cs typeface="Times New Roman" panose="02020603050405020304" pitchFamily="18" charset="0"/>
              </a:rPr>
              <a:t>？</a:t>
            </a:r>
            <a:r>
              <a:rPr kumimoji="0" lang="en-US" altLang="zh-CN" sz="2000" dirty="0" smtClean="0">
                <a:latin typeface="Times New Roman" panose="02020603050405020304" pitchFamily="18" charset="0"/>
                <a:cs typeface="Times New Roman" panose="02020603050405020304" pitchFamily="18" charset="0"/>
              </a:rPr>
              <a:t>【</a:t>
            </a:r>
            <a:r>
              <a:rPr kumimoji="0" lang="en-US" altLang="zh-CN" sz="2000" dirty="0" smtClean="0">
                <a:latin typeface="Times New Roman" panose="02020603050405020304" pitchFamily="18" charset="0"/>
                <a:cs typeface="Times New Roman" panose="02020603050405020304" pitchFamily="18" charset="0"/>
              </a:rPr>
              <a:t>performativity</a:t>
            </a:r>
            <a:r>
              <a:rPr kumimoji="0" lang="zh-CN" altLang="en-US" sz="2000" dirty="0" smtClean="0">
                <a:latin typeface="Times New Roman" panose="02020603050405020304" pitchFamily="18" charset="0"/>
                <a:cs typeface="Times New Roman" panose="02020603050405020304" pitchFamily="18" charset="0"/>
              </a:rPr>
              <a:t>，述行</a:t>
            </a:r>
            <a:r>
              <a:rPr kumimoji="0" lang="en-US" altLang="zh-CN" sz="2000" dirty="0" smtClean="0">
                <a:latin typeface="Times New Roman" panose="02020603050405020304" pitchFamily="18" charset="0"/>
                <a:cs typeface="Times New Roman" panose="02020603050405020304" pitchFamily="18" charset="0"/>
              </a:rPr>
              <a:t>】</a:t>
            </a:r>
            <a:endParaRPr kumimoji="0" lang="en-US" altLang="zh-CN" sz="2000" dirty="0">
              <a:latin typeface="Times New Roman" panose="02020603050405020304" pitchFamily="18" charset="0"/>
              <a:cs typeface="Times New Roman" panose="02020603050405020304" pitchFamily="18" charset="0"/>
            </a:endParaRPr>
          </a:p>
          <a:p>
            <a:r>
              <a:rPr kumimoji="0" lang="zh-CN" altLang="en-US" sz="2000" dirty="0">
                <a:latin typeface="Times New Roman" panose="02020603050405020304" pitchFamily="18" charset="0"/>
                <a:cs typeface="Times New Roman" panose="02020603050405020304" pitchFamily="18" charset="0"/>
              </a:rPr>
              <a:t>关于中国传统和思想文化经典的外译，能否讲讲文化差异和文化过滤导致的翻译法以及“描述性概念”的选择</a:t>
            </a:r>
            <a:r>
              <a:rPr kumimoji="0" lang="zh-CN" altLang="en-US" sz="2000" dirty="0" smtClean="0">
                <a:latin typeface="Times New Roman" panose="02020603050405020304" pitchFamily="18" charset="0"/>
                <a:cs typeface="Times New Roman" panose="02020603050405020304" pitchFamily="18" charset="0"/>
              </a:rPr>
              <a:t>？</a:t>
            </a:r>
            <a:r>
              <a:rPr kumimoji="0" lang="en-US" altLang="zh-CN" sz="2000" dirty="0" smtClean="0">
                <a:latin typeface="Times New Roman" panose="02020603050405020304" pitchFamily="18" charset="0"/>
                <a:cs typeface="Times New Roman" panose="02020603050405020304" pitchFamily="18" charset="0"/>
              </a:rPr>
              <a:t>【kenosis</a:t>
            </a:r>
            <a:r>
              <a:rPr kumimoji="0" lang="zh-CN" altLang="en-US" sz="2000" dirty="0" smtClean="0">
                <a:latin typeface="Times New Roman" panose="02020603050405020304" pitchFamily="18" charset="0"/>
                <a:cs typeface="Times New Roman" panose="02020603050405020304" pitchFamily="18" charset="0"/>
              </a:rPr>
              <a:t>与虚</a:t>
            </a:r>
            <a:r>
              <a:rPr kumimoji="0" lang="zh-CN" altLang="en-US" sz="2000" dirty="0">
                <a:latin typeface="Times New Roman" panose="02020603050405020304" pitchFamily="18" charset="0"/>
                <a:cs typeface="Times New Roman" panose="02020603050405020304" pitchFamily="18" charset="0"/>
              </a:rPr>
              <a:t>而不</a:t>
            </a:r>
            <a:r>
              <a:rPr kumimoji="0" lang="zh-CN" altLang="en-US" sz="2000" dirty="0" smtClean="0">
                <a:latin typeface="Times New Roman" panose="02020603050405020304" pitchFamily="18" charset="0"/>
                <a:cs typeface="Times New Roman" panose="02020603050405020304" pitchFamily="18" charset="0"/>
              </a:rPr>
              <a:t>竭：虚己 </a:t>
            </a:r>
            <a:r>
              <a:rPr kumimoji="0" lang="en-US" altLang="zh-CN" sz="2000" dirty="0" smtClean="0">
                <a:latin typeface="Times New Roman" panose="02020603050405020304" pitchFamily="18" charset="0"/>
                <a:cs typeface="Times New Roman" panose="02020603050405020304" pitchFamily="18" charset="0"/>
              </a:rPr>
              <a:t>/</a:t>
            </a:r>
            <a:r>
              <a:rPr kumimoji="0" lang="en-US" altLang="zh-CN" sz="2000" dirty="0">
                <a:latin typeface="Times New Roman" panose="02020603050405020304" pitchFamily="18" charset="0"/>
                <a:cs typeface="Times New Roman" panose="02020603050405020304" pitchFamily="18" charset="0"/>
              </a:rPr>
              <a:t>self-empting -</a:t>
            </a:r>
            <a:r>
              <a:rPr kumimoji="0" lang="zh-CN" altLang="en-US" sz="2000" dirty="0" smtClean="0">
                <a:latin typeface="Times New Roman" panose="02020603050405020304" pitchFamily="18" charset="0"/>
                <a:cs typeface="Times New Roman" panose="02020603050405020304" pitchFamily="18" charset="0"/>
              </a:rPr>
              <a:t>虚用</a:t>
            </a:r>
            <a:r>
              <a:rPr kumimoji="0" lang="en-US" altLang="zh-CN" sz="2000" dirty="0" smtClean="0">
                <a:latin typeface="Times New Roman" panose="02020603050405020304" pitchFamily="18" charset="0"/>
                <a:cs typeface="Times New Roman" panose="02020603050405020304" pitchFamily="18" charset="0"/>
              </a:rPr>
              <a:t>/the </a:t>
            </a:r>
            <a:r>
              <a:rPr kumimoji="0" lang="en-US" altLang="zh-CN" sz="2000" dirty="0">
                <a:latin typeface="Times New Roman" panose="02020603050405020304" pitchFamily="18" charset="0"/>
                <a:cs typeface="Times New Roman" panose="02020603050405020304" pitchFamily="18" charset="0"/>
              </a:rPr>
              <a:t>Use of </a:t>
            </a:r>
            <a:r>
              <a:rPr kumimoji="0" lang="en-US" altLang="zh-CN" sz="2000" dirty="0" smtClean="0">
                <a:latin typeface="Times New Roman" panose="02020603050405020304" pitchFamily="18" charset="0"/>
                <a:cs typeface="Times New Roman" panose="02020603050405020304" pitchFamily="18" charset="0"/>
              </a:rPr>
              <a:t>Emptiness-</a:t>
            </a:r>
            <a:r>
              <a:rPr kumimoji="0" lang="en-US" altLang="zh-CN" sz="2000" dirty="0" err="1" smtClean="0">
                <a:latin typeface="Times New Roman" panose="02020603050405020304" pitchFamily="18" charset="0"/>
                <a:cs typeface="Times New Roman" panose="02020603050405020304" pitchFamily="18" charset="0"/>
              </a:rPr>
              <a:t>Agamben</a:t>
            </a:r>
            <a:r>
              <a:rPr kumimoji="0" lang="en-US" altLang="zh-CN" sz="2000" dirty="0">
                <a:latin typeface="Times New Roman" panose="02020603050405020304" pitchFamily="18" charset="0"/>
                <a:cs typeface="Times New Roman" panose="02020603050405020304" pitchFamily="18" charset="0"/>
              </a:rPr>
              <a:t> “use, </a:t>
            </a:r>
            <a:r>
              <a:rPr kumimoji="0" lang="en-US" altLang="zh-CN" sz="2000" i="1" dirty="0" err="1">
                <a:latin typeface="Times New Roman" panose="02020603050405020304" pitchFamily="18" charset="0"/>
                <a:cs typeface="Times New Roman" panose="02020603050405020304" pitchFamily="18" charset="0"/>
              </a:rPr>
              <a:t>chresai</a:t>
            </a:r>
            <a:r>
              <a:rPr kumimoji="0" lang="en-US" altLang="zh-CN" sz="2000" dirty="0">
                <a:latin typeface="Times New Roman" panose="02020603050405020304" pitchFamily="18" charset="0"/>
                <a:cs typeface="Times New Roman" panose="02020603050405020304" pitchFamily="18" charset="0"/>
              </a:rPr>
              <a:t>”】</a:t>
            </a:r>
            <a:endParaRPr kumimoji="0" lang="en-US" altLang="zh-CN" sz="2000" dirty="0" smtClean="0">
              <a:latin typeface="Times New Roman" panose="02020603050405020304" pitchFamily="18" charset="0"/>
              <a:cs typeface="Times New Roman" panose="02020603050405020304" pitchFamily="18" charset="0"/>
            </a:endParaRPr>
          </a:p>
          <a:p>
            <a:r>
              <a:rPr kumimoji="0" lang="zh-CN" altLang="en-US" sz="2000" dirty="0" smtClean="0">
                <a:latin typeface="Times New Roman" panose="02020603050405020304" pitchFamily="18" charset="0"/>
                <a:cs typeface="Times New Roman" panose="02020603050405020304" pitchFamily="18" charset="0"/>
              </a:rPr>
              <a:t>参阅理雅各译解</a:t>
            </a:r>
            <a:r>
              <a:rPr kumimoji="0" lang="en-US" altLang="zh-CN" sz="2000" dirty="0" smtClean="0">
                <a:latin typeface="Times New Roman" panose="02020603050405020304" pitchFamily="18" charset="0"/>
                <a:cs typeface="Times New Roman" panose="02020603050405020304" pitchFamily="18" charset="0"/>
              </a:rPr>
              <a:t>《</a:t>
            </a:r>
            <a:r>
              <a:rPr kumimoji="0" lang="zh-CN" altLang="en-US" sz="2000" dirty="0" smtClean="0">
                <a:latin typeface="Times New Roman" panose="02020603050405020304" pitchFamily="18" charset="0"/>
                <a:cs typeface="Times New Roman" panose="02020603050405020304" pitchFamily="18" charset="0"/>
              </a:rPr>
              <a:t>道德经</a:t>
            </a:r>
            <a:r>
              <a:rPr kumimoji="0" lang="en-US" altLang="zh-CN" sz="2000" dirty="0" smtClean="0">
                <a:latin typeface="Times New Roman" panose="02020603050405020304" pitchFamily="18" charset="0"/>
                <a:cs typeface="Times New Roman" panose="02020603050405020304" pitchFamily="18" charset="0"/>
              </a:rPr>
              <a:t>》</a:t>
            </a:r>
            <a:r>
              <a:rPr kumimoji="0" lang="zh-CN" altLang="en-US" sz="2000" dirty="0" smtClean="0">
                <a:latin typeface="Times New Roman" panose="02020603050405020304" pitchFamily="18" charset="0"/>
                <a:cs typeface="Times New Roman" panose="02020603050405020304" pitchFamily="18" charset="0"/>
              </a:rPr>
              <a:t>第七章 </a:t>
            </a:r>
            <a:r>
              <a:rPr lang="zh-CN" altLang="zh-CN" sz="2000" dirty="0" smtClean="0"/>
              <a:t>“</a:t>
            </a:r>
            <a:r>
              <a:rPr lang="zh-CN" altLang="zh-CN" sz="2000" dirty="0"/>
              <a:t>天地所以能长且久者，以其不自生，故能长生。是以圣人后其身而身先；外其身而身存。非以其无私邪？故能成其私。</a:t>
            </a:r>
            <a:r>
              <a:rPr lang="zh-CN" altLang="zh-CN" sz="2000" dirty="0" smtClean="0"/>
              <a:t>”</a:t>
            </a:r>
            <a:r>
              <a:rPr lang="en-US" altLang="zh-CN" sz="2000" dirty="0" smtClean="0">
                <a:latin typeface="Times New Roman" panose="02020603050405020304" pitchFamily="18" charset="0"/>
                <a:cs typeface="Times New Roman" panose="02020603050405020304" pitchFamily="18" charset="0"/>
              </a:rPr>
              <a:t>Heaven </a:t>
            </a:r>
            <a:r>
              <a:rPr lang="en-US" altLang="zh-CN" sz="2000" dirty="0">
                <a:latin typeface="Times New Roman" panose="02020603050405020304" pitchFamily="18" charset="0"/>
                <a:cs typeface="Times New Roman" panose="02020603050405020304" pitchFamily="18" charset="0"/>
              </a:rPr>
              <a:t>is long-enduring and earth continues long.  The reason why heaven and earth are able to endure and continue thus long is because they do not live of, or for, themselves.  This is how they are able to continue and endure.  Therefore the sage puts his own person last, and yet it is found in the foremost place; he treats his person as if it were foreign to him, and yet that person is preserved.  Is it not because he has no personal and private ends, that therefore such ends are realized? </a:t>
            </a:r>
            <a:r>
              <a:rPr lang="zh-CN" altLang="en-US" sz="2000" dirty="0" smtClean="0">
                <a:latin typeface="Times New Roman" panose="02020603050405020304" pitchFamily="18" charset="0"/>
                <a:cs typeface="Times New Roman" panose="02020603050405020304" pitchFamily="18" charset="0"/>
              </a:rPr>
              <a:t>于是有</a:t>
            </a:r>
            <a:r>
              <a:rPr lang="zh-CN" altLang="zh-CN" sz="2000" dirty="0"/>
              <a:t>“韬光”</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Sheathing the Light</a:t>
            </a:r>
            <a:r>
              <a:rPr lang="zh-CN"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的概括：</a:t>
            </a:r>
            <a:r>
              <a:rPr lang="en-US" altLang="zh-CN" sz="2000" dirty="0">
                <a:latin typeface="Times New Roman" panose="02020603050405020304" pitchFamily="18" charset="0"/>
                <a:cs typeface="Times New Roman" panose="02020603050405020304" pitchFamily="18" charset="0"/>
              </a:rPr>
              <a:t> The chapter teaches that one’s best good is realized by not thinking of it, or seeking for it. </a:t>
            </a:r>
            <a:endParaRPr kumimoji="0" lang="en-US" altLang="zh-CN" sz="2000" dirty="0">
              <a:latin typeface="Times New Roman" panose="02020603050405020304" pitchFamily="18" charset="0"/>
              <a:cs typeface="Times New Roman" panose="02020603050405020304" pitchFamily="18" charset="0"/>
            </a:endParaRPr>
          </a:p>
        </p:txBody>
      </p:sp>
      <p:pic>
        <p:nvPicPr>
          <p:cNvPr id="46083"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26688" y="0"/>
            <a:ext cx="1189037" cy="118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2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noChangeArrowheads="1"/>
          </p:cNvSpPr>
          <p:nvPr>
            <p:ph type="title"/>
          </p:nvPr>
        </p:nvSpPr>
        <p:spPr>
          <a:xfrm>
            <a:off x="788988" y="842963"/>
            <a:ext cx="9882187" cy="998537"/>
          </a:xfrm>
        </p:spPr>
        <p:txBody>
          <a:bodyPr/>
          <a:lstStyle/>
          <a:p>
            <a:pPr eaLnBrk="1" hangingPunct="1"/>
            <a:r>
              <a:rPr kumimoji="0" lang="zh-CN" altLang="en-US" sz="2800" dirty="0" smtClean="0">
                <a:latin typeface="Times New Roman" panose="02020603050405020304" pitchFamily="18" charset="0"/>
                <a:cs typeface="Times New Roman" panose="02020603050405020304" pitchFamily="18" charset="0"/>
              </a:rPr>
              <a:t>阴阳</a:t>
            </a:r>
            <a:r>
              <a:rPr kumimoji="0" lang="zh-CN" altLang="en-US" sz="2800" dirty="0">
                <a:latin typeface="Times New Roman" panose="02020603050405020304" pitchFamily="18" charset="0"/>
                <a:cs typeface="Times New Roman" panose="02020603050405020304" pitchFamily="18" charset="0"/>
              </a:rPr>
              <a:t>两极的互动与马克思主义辩证法的</a:t>
            </a:r>
            <a:r>
              <a:rPr kumimoji="0" lang="zh-CN" altLang="en-US" sz="2800" dirty="0" smtClean="0">
                <a:latin typeface="Times New Roman" panose="02020603050405020304" pitchFamily="18" charset="0"/>
                <a:cs typeface="Times New Roman" panose="02020603050405020304" pitchFamily="18" charset="0"/>
              </a:rPr>
              <a:t>关系</a:t>
            </a:r>
            <a:endParaRPr kumimoji="0" lang="zh-CN" altLang="en-US" sz="2800" dirty="0">
              <a:latin typeface="Times New Roman" charset="0"/>
              <a:cs typeface="Times New Roman" charset="0"/>
            </a:endParaRPr>
          </a:p>
        </p:txBody>
      </p:sp>
      <p:sp>
        <p:nvSpPr>
          <p:cNvPr id="46082" name="内容占位符 2"/>
          <p:cNvSpPr>
            <a:spLocks noGrp="1" noChangeArrowheads="1"/>
          </p:cNvSpPr>
          <p:nvPr>
            <p:ph idx="1"/>
          </p:nvPr>
        </p:nvSpPr>
        <p:spPr>
          <a:xfrm>
            <a:off x="0" y="2222006"/>
            <a:ext cx="12066494" cy="4483594"/>
          </a:xfrm>
        </p:spPr>
        <p:txBody>
          <a:bodyPr/>
          <a:lstStyle/>
          <a:p>
            <a:pPr eaLnBrk="1" hangingPunct="1"/>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solidFill>
                  <a:srgbClr val="FF0000"/>
                </a:solidFill>
                <a:latin typeface="Times New Roman" panose="02020603050405020304" pitchFamily="18" charset="0"/>
                <a:cs typeface="Times New Roman" panose="02020603050405020304" pitchFamily="18" charset="0"/>
              </a:rPr>
              <a:t>庄子</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大宗师</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：在太极之上而不为高，在六极之下而不为深。</a:t>
            </a:r>
            <a:r>
              <a:rPr kumimoji="0" lang="zh-CN" altLang="en-US" sz="2400" dirty="0" smtClean="0">
                <a:solidFill>
                  <a:srgbClr val="FF0000"/>
                </a:solidFill>
                <a:latin typeface="Times New Roman" panose="02020603050405020304" pitchFamily="18" charset="0"/>
                <a:cs typeface="Times New Roman" panose="02020603050405020304" pitchFamily="18" charset="0"/>
              </a:rPr>
              <a:t>孔颖达</a:t>
            </a:r>
            <a:r>
              <a:rPr kumimoji="0" lang="zh-CN" altLang="en-US" sz="2400" dirty="0" smtClean="0">
                <a:latin typeface="Times New Roman" panose="02020603050405020304" pitchFamily="18" charset="0"/>
                <a:cs typeface="Times New Roman" panose="02020603050405020304" pitchFamily="18" charset="0"/>
              </a:rPr>
              <a:t>：太极谓天地未分之前，元气混而为一，即是太初、太一也。</a:t>
            </a:r>
            <a:r>
              <a:rPr kumimoji="0" lang="zh-CN" altLang="en-US" sz="2400" dirty="0" smtClean="0">
                <a:solidFill>
                  <a:srgbClr val="FF0000"/>
                </a:solidFill>
                <a:latin typeface="Times New Roman" panose="02020603050405020304" pitchFamily="18" charset="0"/>
                <a:cs typeface="Times New Roman" panose="02020603050405020304" pitchFamily="18" charset="0"/>
              </a:rPr>
              <a:t>王弼</a:t>
            </a:r>
            <a:r>
              <a:rPr kumimoji="0" lang="zh-CN" altLang="en-US" sz="2400" dirty="0" smtClean="0">
                <a:latin typeface="Times New Roman" panose="02020603050405020304" pitchFamily="18" charset="0"/>
                <a:cs typeface="Times New Roman" panose="02020603050405020304" pitchFamily="18" charset="0"/>
              </a:rPr>
              <a:t>：不用而用以之道，非数而数以之成，斯易之太极也。</a:t>
            </a:r>
            <a:r>
              <a:rPr kumimoji="0" lang="zh-CN" altLang="en-US" sz="2400" dirty="0" smtClean="0">
                <a:solidFill>
                  <a:srgbClr val="FF0000"/>
                </a:solidFill>
                <a:latin typeface="Times New Roman" panose="02020603050405020304" pitchFamily="18" charset="0"/>
                <a:cs typeface="Times New Roman" panose="02020603050405020304" pitchFamily="18" charset="0"/>
              </a:rPr>
              <a:t>朱熹</a:t>
            </a:r>
            <a:r>
              <a:rPr kumimoji="0" lang="zh-CN" altLang="en-US" sz="2400" dirty="0" smtClean="0">
                <a:latin typeface="Times New Roman" panose="02020603050405020304" pitchFamily="18" charset="0"/>
                <a:cs typeface="Times New Roman" panose="02020603050405020304" pitchFamily="18" charset="0"/>
              </a:rPr>
              <a:t>：太极只是一个混沌的道理，里面包含阴阳、刚柔、奇偶，无所不有。</a:t>
            </a:r>
            <a:endParaRPr kumimoji="0" lang="en-US" altLang="zh-CN" sz="2400" dirty="0" smtClean="0">
              <a:latin typeface="Times New Roman" panose="02020603050405020304" pitchFamily="18" charset="0"/>
              <a:cs typeface="Times New Roman" panose="02020603050405020304" pitchFamily="18" charset="0"/>
            </a:endParaRPr>
          </a:p>
          <a:p>
            <a:pPr eaLnBrk="1" hangingPunct="1"/>
            <a:r>
              <a:rPr kumimoji="0" lang="en-US" altLang="zh-CN" sz="2400" dirty="0" smtClean="0">
                <a:latin typeface="Times New Roman" panose="02020603050405020304" pitchFamily="18" charset="0"/>
                <a:cs typeface="Times New Roman" panose="02020603050405020304" pitchFamily="18" charset="0"/>
              </a:rPr>
              <a:t>Monroe C. Beardsley, </a:t>
            </a:r>
            <a:r>
              <a:rPr kumimoji="0" lang="en-US" altLang="zh-CN" sz="2400" i="1" dirty="0" smtClean="0">
                <a:latin typeface="Times New Roman" panose="02020603050405020304" pitchFamily="18" charset="0"/>
                <a:cs typeface="Times New Roman" panose="02020603050405020304" pitchFamily="18" charset="0"/>
              </a:rPr>
              <a:t>Aesthetics: from Classical Greece to the Present</a:t>
            </a:r>
            <a:r>
              <a:rPr kumimoji="0" lang="en-US" altLang="zh-CN" sz="2400" dirty="0" smtClean="0">
                <a:latin typeface="Times New Roman" panose="02020603050405020304" pitchFamily="18" charset="0"/>
                <a:cs typeface="Times New Roman" panose="02020603050405020304" pitchFamily="18" charset="0"/>
              </a:rPr>
              <a:t>, p. 116, Behind the visible world, as its ultimate source and ground, is what Plotinus</a:t>
            </a:r>
            <a:r>
              <a:rPr kumimoji="0" lang="zh-CN" altLang="en-US" sz="2400" dirty="0" smtClean="0">
                <a:latin typeface="Times New Roman" panose="02020603050405020304" pitchFamily="18" charset="0"/>
                <a:cs typeface="Times New Roman" panose="02020603050405020304" pitchFamily="18" charset="0"/>
              </a:rPr>
              <a:t> </a:t>
            </a:r>
            <a:r>
              <a:rPr kumimoji="0" lang="en-US" altLang="zh-CN" sz="2400" dirty="0" smtClean="0">
                <a:latin typeface="Times New Roman" panose="02020603050405020304" pitchFamily="18" charset="0"/>
                <a:cs typeface="Times New Roman" panose="02020603050405020304" pitchFamily="18" charset="0"/>
              </a:rPr>
              <a:t>calls “The One” (to hen) or “The First”, which is, in itself, beyond all conception and knowledge. </a:t>
            </a:r>
            <a:r>
              <a:rPr kumimoji="0" lang="zh-CN" altLang="en-US" sz="2400" dirty="0" smtClean="0">
                <a:solidFill>
                  <a:srgbClr val="FF0000"/>
                </a:solidFill>
                <a:latin typeface="Times New Roman" panose="02020603050405020304" pitchFamily="18" charset="0"/>
                <a:cs typeface="Times New Roman" panose="02020603050405020304" pitchFamily="18" charset="0"/>
              </a:rPr>
              <a:t>普罗提诺</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九章集</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有时也用善</a:t>
            </a:r>
            <a:r>
              <a:rPr kumimoji="0" lang="en-US" altLang="zh-CN" sz="2400" dirty="0">
                <a:latin typeface="Times New Roman" panose="02020603050405020304" pitchFamily="18" charset="0"/>
                <a:cs typeface="Times New Roman" panose="02020603050405020304" pitchFamily="18" charset="0"/>
              </a:rPr>
              <a:t>(</a:t>
            </a:r>
            <a:r>
              <a:rPr kumimoji="0" lang="el-GR" altLang="zh-CN" sz="2400" dirty="0" smtClean="0">
                <a:latin typeface="Times New Roman" panose="02020603050405020304" pitchFamily="18" charset="0"/>
                <a:cs typeface="Times New Roman" panose="02020603050405020304" pitchFamily="18" charset="0"/>
              </a:rPr>
              <a:t>τα‘γαθον</a:t>
            </a:r>
            <a:r>
              <a:rPr kumimoji="0" lang="en-US" altLang="zh-CN" sz="2400" dirty="0" smtClean="0">
                <a:latin typeface="Times New Roman" panose="02020603050405020304" pitchFamily="18" charset="0"/>
                <a:cs typeface="Times New Roman" panose="02020603050405020304" pitchFamily="18" charset="0"/>
              </a:rPr>
              <a:t>, the Good</a:t>
            </a:r>
            <a:r>
              <a:rPr kumimoji="0" lang="el-GR" altLang="zh-CN" sz="2400" dirty="0" smtClean="0">
                <a:latin typeface="Times New Roman" panose="02020603050405020304" pitchFamily="18" charset="0"/>
                <a:cs typeface="Times New Roman" panose="02020603050405020304" pitchFamily="18" charset="0"/>
              </a:rPr>
              <a:t>)</a:t>
            </a:r>
            <a:r>
              <a:rPr kumimoji="0" lang="zh-CN" altLang="el-GR" sz="2400" dirty="0">
                <a:latin typeface="Times New Roman" panose="02020603050405020304" pitchFamily="18" charset="0"/>
                <a:cs typeface="Times New Roman" panose="02020603050405020304" pitchFamily="18" charset="0"/>
              </a:rPr>
              <a:t>、</a:t>
            </a:r>
            <a:r>
              <a:rPr kumimoji="0" lang="zh-CN" altLang="en-US" sz="2400" dirty="0">
                <a:latin typeface="Times New Roman" panose="02020603050405020304" pitchFamily="18" charset="0"/>
                <a:cs typeface="Times New Roman" panose="02020603050405020304" pitchFamily="18" charset="0"/>
              </a:rPr>
              <a:t>神</a:t>
            </a:r>
            <a:r>
              <a:rPr kumimoji="0" lang="en-US" altLang="zh-CN" sz="2400" dirty="0">
                <a:latin typeface="Times New Roman" panose="02020603050405020304" pitchFamily="18" charset="0"/>
                <a:cs typeface="Times New Roman" panose="02020603050405020304" pitchFamily="18" charset="0"/>
              </a:rPr>
              <a:t>(</a:t>
            </a:r>
            <a:r>
              <a:rPr kumimoji="0" lang="el-GR" altLang="zh-CN" sz="2400" dirty="0">
                <a:latin typeface="Times New Roman" panose="02020603050405020304" pitchFamily="18" charset="0"/>
                <a:cs typeface="Times New Roman" panose="02020603050405020304" pitchFamily="18" charset="0"/>
              </a:rPr>
              <a:t>ὁ </a:t>
            </a:r>
            <a:r>
              <a:rPr kumimoji="0" lang="el-GR" altLang="zh-CN" sz="2400" dirty="0" smtClean="0">
                <a:latin typeface="Times New Roman" panose="02020603050405020304" pitchFamily="18" charset="0"/>
                <a:cs typeface="Times New Roman" panose="02020603050405020304" pitchFamily="18" charset="0"/>
              </a:rPr>
              <a:t>θεὸς</a:t>
            </a:r>
            <a:r>
              <a:rPr kumimoji="0" lang="en-US" altLang="zh-CN" sz="2400" dirty="0" smtClean="0">
                <a:latin typeface="Times New Roman" panose="02020603050405020304" pitchFamily="18" charset="0"/>
                <a:cs typeface="Times New Roman" panose="02020603050405020304" pitchFamily="18" charset="0"/>
              </a:rPr>
              <a:t>, the </a:t>
            </a:r>
            <a:r>
              <a:rPr kumimoji="0" lang="en-US" altLang="zh-CN" sz="2400" dirty="0">
                <a:latin typeface="Times New Roman" panose="02020603050405020304" pitchFamily="18" charset="0"/>
                <a:cs typeface="Times New Roman" panose="02020603050405020304" pitchFamily="18" charset="0"/>
              </a:rPr>
              <a:t>T</a:t>
            </a:r>
            <a:r>
              <a:rPr kumimoji="0" lang="en-US" altLang="zh-CN" sz="2400" dirty="0" smtClean="0">
                <a:latin typeface="Times New Roman" panose="02020603050405020304" pitchFamily="18" charset="0"/>
                <a:cs typeface="Times New Roman" panose="02020603050405020304" pitchFamily="18" charset="0"/>
              </a:rPr>
              <a:t>heo</a:t>
            </a:r>
            <a:r>
              <a:rPr kumimoji="0" lang="el-GR"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或者无限（</a:t>
            </a:r>
            <a:r>
              <a:rPr kumimoji="0" lang="en-US" altLang="zh-CN" sz="2400" dirty="0" smtClean="0">
                <a:latin typeface="Times New Roman" panose="02020603050405020304" pitchFamily="18" charset="0"/>
                <a:cs typeface="Times New Roman" panose="02020603050405020304" pitchFamily="18" charset="0"/>
              </a:rPr>
              <a:t>the Infinite</a:t>
            </a:r>
            <a:r>
              <a:rPr kumimoji="0" lang="zh-CN" altLang="en-US" sz="2400" dirty="0" smtClean="0">
                <a:latin typeface="Times New Roman" panose="02020603050405020304" pitchFamily="18" charset="0"/>
                <a:cs typeface="Times New Roman" panose="02020603050405020304" pitchFamily="18" charset="0"/>
              </a:rPr>
              <a:t>）。</a:t>
            </a:r>
            <a:endParaRPr kumimoji="0" lang="en-US" altLang="zh-CN" sz="2400" dirty="0">
              <a:latin typeface="Times New Roman" panose="02020603050405020304" pitchFamily="18" charset="0"/>
              <a:cs typeface="Times New Roman" panose="02020603050405020304" pitchFamily="18" charset="0"/>
            </a:endParaRPr>
          </a:p>
          <a:p>
            <a:pPr eaLnBrk="1" hangingPunct="1"/>
            <a:r>
              <a:rPr kumimoji="0" lang="zh-CN" altLang="en-US" sz="2400" dirty="0" smtClean="0">
                <a:latin typeface="Times New Roman" panose="02020603050405020304" pitchFamily="18" charset="0"/>
                <a:cs typeface="Times New Roman" panose="02020603050405020304" pitchFamily="18" charset="0"/>
              </a:rPr>
              <a:t>“太一”是其自身以及各种同一性（一）的原因，普罗提诺沿袭希腊则学的传统，</a:t>
            </a:r>
            <a:r>
              <a:rPr kumimoji="0" lang="en-US" altLang="zh-CN" sz="2400" dirty="0" smtClean="0">
                <a:latin typeface="Times New Roman" panose="02020603050405020304" pitchFamily="18" charset="0"/>
                <a:cs typeface="Times New Roman" panose="02020603050405020304" pitchFamily="18" charset="0"/>
              </a:rPr>
              <a:t>being</a:t>
            </a:r>
            <a:r>
              <a:rPr kumimoji="0" lang="zh-CN" altLang="en-US" sz="2400" dirty="0" smtClean="0">
                <a:latin typeface="Times New Roman" panose="02020603050405020304" pitchFamily="18" charset="0"/>
                <a:cs typeface="Times New Roman" panose="02020603050405020304" pitchFamily="18" charset="0"/>
              </a:rPr>
              <a:t>归之于</a:t>
            </a:r>
            <a:r>
              <a:rPr kumimoji="0" lang="en-US" altLang="zh-CN" sz="2400" dirty="0" smtClean="0">
                <a:latin typeface="Times New Roman" panose="02020603050405020304" pitchFamily="18" charset="0"/>
                <a:cs typeface="Times New Roman" panose="02020603050405020304" pitchFamily="18" charset="0"/>
              </a:rPr>
              <a:t>identity</a:t>
            </a:r>
            <a:r>
              <a:rPr kumimoji="0" lang="zh-CN" altLang="en-US" sz="2400" dirty="0" smtClean="0">
                <a:latin typeface="Times New Roman" panose="02020603050405020304" pitchFamily="18" charset="0"/>
                <a:cs typeface="Times New Roman" panose="02020603050405020304" pitchFamily="18" charset="0"/>
              </a:rPr>
              <a:t>；</a:t>
            </a:r>
            <a:r>
              <a:rPr kumimoji="0" lang="en-US" altLang="zh-CN" sz="2400" dirty="0" smtClean="0">
                <a:latin typeface="Times New Roman" panose="02020603050405020304" pitchFamily="18" charset="0"/>
                <a:cs typeface="Times New Roman" panose="02020603050405020304" pitchFamily="18" charset="0"/>
              </a:rPr>
              <a:t>to be</a:t>
            </a:r>
            <a:r>
              <a:rPr kumimoji="0" lang="zh-CN" altLang="en-US" sz="2400" dirty="0" smtClean="0">
                <a:latin typeface="Times New Roman" panose="02020603050405020304" pitchFamily="18" charset="0"/>
                <a:cs typeface="Times New Roman" panose="02020603050405020304" pitchFamily="18" charset="0"/>
              </a:rPr>
              <a:t>亦即“是”一物，一物越是“一”就越是“是”（</a:t>
            </a:r>
            <a:r>
              <a:rPr kumimoji="0" lang="en-US" altLang="zh-CN" sz="2400" dirty="0" smtClean="0">
                <a:latin typeface="Times New Roman" panose="02020603050405020304" pitchFamily="18" charset="0"/>
                <a:cs typeface="Times New Roman" panose="02020603050405020304" pitchFamily="18" charset="0"/>
              </a:rPr>
              <a:t>being</a:t>
            </a:r>
            <a:r>
              <a:rPr kumimoji="0" lang="zh-CN" altLang="en-US" sz="2400" dirty="0" smtClean="0">
                <a:latin typeface="Times New Roman" panose="02020603050405020304" pitchFamily="18" charset="0"/>
                <a:cs typeface="Times New Roman" panose="02020603050405020304" pitchFamily="18" charset="0"/>
              </a:rPr>
              <a:t>）。（</a:t>
            </a:r>
            <a:r>
              <a:rPr kumimoji="0" lang="en-US" altLang="zh-CN" sz="2400" dirty="0" err="1" smtClean="0">
                <a:solidFill>
                  <a:srgbClr val="FF0000"/>
                </a:solidFill>
                <a:latin typeface="Times New Roman" panose="02020603050405020304" pitchFamily="18" charset="0"/>
                <a:cs typeface="Times New Roman" panose="02020603050405020304" pitchFamily="18" charset="0"/>
              </a:rPr>
              <a:t>Routledge</a:t>
            </a:r>
            <a:r>
              <a:rPr kumimoji="0" lang="zh-CN" altLang="en-US" sz="2400" dirty="0" smtClean="0">
                <a:solidFill>
                  <a:srgbClr val="FF0000"/>
                </a:solidFill>
                <a:latin typeface="Times New Roman" panose="02020603050405020304" pitchFamily="18" charset="0"/>
                <a:cs typeface="Times New Roman" panose="02020603050405020304" pitchFamily="18" charset="0"/>
              </a:rPr>
              <a:t>哲学史</a:t>
            </a:r>
            <a:r>
              <a:rPr kumimoji="0" lang="zh-CN" altLang="en-US" sz="2400" dirty="0" smtClean="0">
                <a:latin typeface="Times New Roman" panose="02020603050405020304" pitchFamily="18" charset="0"/>
                <a:cs typeface="Times New Roman" panose="02020603050405020304" pitchFamily="18" charset="0"/>
              </a:rPr>
              <a:t>第二卷</a:t>
            </a:r>
            <a:r>
              <a:rPr kumimoji="0" lang="en-US" altLang="zh-CN" sz="2400" dirty="0" smtClean="0">
                <a:latin typeface="Times New Roman" panose="02020603050405020304" pitchFamily="18" charset="0"/>
                <a:cs typeface="Times New Roman" panose="02020603050405020304" pitchFamily="18" charset="0"/>
              </a:rPr>
              <a:t>429</a:t>
            </a:r>
            <a:r>
              <a:rPr kumimoji="0" lang="zh-CN" altLang="en-US" sz="2400" dirty="0" smtClean="0">
                <a:latin typeface="Times New Roman" panose="02020603050405020304" pitchFamily="18" charset="0"/>
                <a:cs typeface="Times New Roman" panose="02020603050405020304" pitchFamily="18" charset="0"/>
              </a:rPr>
              <a:t>页）</a:t>
            </a:r>
            <a:endParaRPr kumimoji="0" lang="en-US" altLang="zh-CN" sz="2400" dirty="0" smtClean="0">
              <a:latin typeface="Times New Roman" panose="02020603050405020304" pitchFamily="18" charset="0"/>
              <a:cs typeface="Times New Roman" panose="02020603050405020304" pitchFamily="18" charset="0"/>
            </a:endParaRPr>
          </a:p>
        </p:txBody>
      </p:sp>
      <p:pic>
        <p:nvPicPr>
          <p:cNvPr id="46083"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26688" y="0"/>
            <a:ext cx="1189037" cy="118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417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noChangeArrowheads="1"/>
          </p:cNvSpPr>
          <p:nvPr>
            <p:ph type="title"/>
          </p:nvPr>
        </p:nvSpPr>
        <p:spPr>
          <a:xfrm>
            <a:off x="788988" y="842963"/>
            <a:ext cx="9882187" cy="998537"/>
          </a:xfrm>
        </p:spPr>
        <p:txBody>
          <a:bodyPr/>
          <a:lstStyle/>
          <a:p>
            <a:pPr eaLnBrk="1" hangingPunct="1"/>
            <a:r>
              <a:rPr kumimoji="0" lang="zh-CN" altLang="en-US" sz="2800" dirty="0" smtClean="0">
                <a:latin typeface="Times New Roman" charset="0"/>
                <a:cs typeface="Times New Roman" charset="0"/>
              </a:rPr>
              <a:t>关于上述问题的详细讨论</a:t>
            </a:r>
            <a:endParaRPr kumimoji="0" lang="zh-CN" altLang="en-US" sz="2800" dirty="0">
              <a:latin typeface="Times New Roman" charset="0"/>
              <a:cs typeface="Times New Roman" charset="0"/>
            </a:endParaRPr>
          </a:p>
        </p:txBody>
      </p:sp>
      <p:sp>
        <p:nvSpPr>
          <p:cNvPr id="46082" name="内容占位符 2"/>
          <p:cNvSpPr>
            <a:spLocks noGrp="1" noChangeArrowheads="1"/>
          </p:cNvSpPr>
          <p:nvPr>
            <p:ph idx="1"/>
          </p:nvPr>
        </p:nvSpPr>
        <p:spPr>
          <a:xfrm>
            <a:off x="125506" y="2275794"/>
            <a:ext cx="12066494" cy="3730559"/>
          </a:xfrm>
        </p:spPr>
        <p:txBody>
          <a:bodyPr/>
          <a:lstStyle/>
          <a:p>
            <a:pPr eaLnBrk="1" hangingPunct="1"/>
            <a:r>
              <a:rPr kumimoji="0" lang="en-US" altLang="zh-CN" sz="2400" dirty="0" smtClean="0">
                <a:latin typeface="Times New Roman" panose="02020603050405020304" pitchFamily="18" charset="0"/>
                <a:cs typeface="Times New Roman" panose="02020603050405020304" pitchFamily="18" charset="0"/>
              </a:rPr>
              <a:t>1</a:t>
            </a:r>
            <a:r>
              <a:rPr kumimoji="0" lang="zh-CN" altLang="en-US" sz="2400" dirty="0" smtClean="0">
                <a:latin typeface="Times New Roman" panose="02020603050405020304" pitchFamily="18" charset="0"/>
                <a:cs typeface="Times New Roman" panose="02020603050405020304" pitchFamily="18" charset="0"/>
              </a:rPr>
              <a:t>、</a:t>
            </a:r>
            <a:r>
              <a:rPr kumimoji="0" lang="en-US" altLang="zh-CN" sz="2400" dirty="0" smtClean="0">
                <a:latin typeface="Times New Roman" panose="02020603050405020304" pitchFamily="18" charset="0"/>
                <a:cs typeface="Times New Roman" panose="02020603050405020304" pitchFamily="18" charset="0"/>
              </a:rPr>
              <a:t> “Matteo Ricci and Michel Foucault’s Readings of Epictetus: A Quest of </a:t>
            </a:r>
            <a:r>
              <a:rPr kumimoji="0" lang="en-US" altLang="zh-CN" sz="2400" dirty="0" err="1" smtClean="0">
                <a:latin typeface="Times New Roman" panose="02020603050405020304" pitchFamily="18" charset="0"/>
                <a:cs typeface="Times New Roman" panose="02020603050405020304" pitchFamily="18" charset="0"/>
              </a:rPr>
              <a:t>Zhi</a:t>
            </a:r>
            <a:r>
              <a:rPr kumimoji="0" lang="en-US" altLang="zh-CN" sz="2400" dirty="0" smtClean="0">
                <a:latin typeface="Times New Roman" panose="02020603050405020304" pitchFamily="18" charset="0"/>
                <a:cs typeface="Times New Roman" panose="02020603050405020304" pitchFamily="18" charset="0"/>
              </a:rPr>
              <a:t> and Xing”, </a:t>
            </a:r>
            <a:r>
              <a:rPr kumimoji="0" lang="en-US" altLang="zh-CN" sz="2400" i="1" dirty="0" smtClean="0">
                <a:latin typeface="Times New Roman" panose="02020603050405020304" pitchFamily="18" charset="0"/>
                <a:cs typeface="Times New Roman" panose="02020603050405020304" pitchFamily="18" charset="0"/>
              </a:rPr>
              <a:t>Christianity &amp; Literature</a:t>
            </a:r>
            <a:r>
              <a:rPr kumimoji="0" lang="en-US" altLang="zh-CN" sz="2400" dirty="0" smtClean="0">
                <a:latin typeface="Times New Roman" panose="02020603050405020304" pitchFamily="18" charset="0"/>
                <a:cs typeface="Times New Roman" panose="02020603050405020304" pitchFamily="18" charset="0"/>
              </a:rPr>
              <a:t>, Volume 68, Issue 1, December 2018, pp. 36-54</a:t>
            </a:r>
          </a:p>
          <a:p>
            <a:pPr eaLnBrk="1" hangingPunct="1"/>
            <a:r>
              <a:rPr kumimoji="0" lang="en-US" altLang="zh-CN" sz="2400" dirty="0" smtClean="0">
                <a:latin typeface="Times New Roman" panose="02020603050405020304" pitchFamily="18" charset="0"/>
                <a:cs typeface="Times New Roman" panose="02020603050405020304" pitchFamily="18" charset="0"/>
              </a:rPr>
              <a:t>2</a:t>
            </a:r>
            <a:r>
              <a:rPr kumimoji="0" lang="zh-CN" altLang="en-US" sz="2400" dirty="0" smtClean="0">
                <a:latin typeface="Times New Roman" panose="02020603050405020304" pitchFamily="18" charset="0"/>
                <a:cs typeface="Times New Roman" panose="02020603050405020304" pitchFamily="18" charset="0"/>
              </a:rPr>
              <a:t>、</a:t>
            </a:r>
            <a:r>
              <a:rPr kumimoji="0" lang="en-US" altLang="zh-CN" sz="2400" dirty="0">
                <a:latin typeface="Times New Roman" panose="02020603050405020304" pitchFamily="18" charset="0"/>
                <a:cs typeface="Times New Roman" panose="02020603050405020304" pitchFamily="18" charset="0"/>
              </a:rPr>
              <a:t>《</a:t>
            </a:r>
            <a:r>
              <a:rPr kumimoji="0" lang="zh-CN" altLang="en-US" sz="2400" dirty="0">
                <a:latin typeface="Times New Roman" panose="02020603050405020304" pitchFamily="18" charset="0"/>
                <a:cs typeface="Times New Roman" panose="02020603050405020304" pitchFamily="18" charset="0"/>
              </a:rPr>
              <a:t>从福柯重读爱比克泰德、利玛窦和王阳明之间的“知”与“行”</a:t>
            </a:r>
            <a:r>
              <a:rPr kumimoji="0" lang="en-US" altLang="zh-CN" sz="2400" dirty="0" smtClean="0">
                <a:latin typeface="Times New Roman" panose="02020603050405020304" pitchFamily="18" charset="0"/>
                <a:cs typeface="Times New Roman" panose="02020603050405020304" pitchFamily="18" charset="0"/>
              </a:rPr>
              <a:t>》</a:t>
            </a:r>
          </a:p>
          <a:p>
            <a:pPr eaLnBrk="1" hangingPunct="1"/>
            <a:r>
              <a:rPr kumimoji="0" lang="en-US" altLang="zh-CN" sz="2400" i="1" dirty="0" smtClean="0">
                <a:latin typeface="Times New Roman" panose="02020603050405020304" pitchFamily="18" charset="0"/>
                <a:cs typeface="Times New Roman" panose="02020603050405020304" pitchFamily="18" charset="0"/>
              </a:rPr>
              <a:t>3</a:t>
            </a:r>
            <a:r>
              <a:rPr kumimoji="0" lang="zh-CN" altLang="en-US" sz="2400" i="1" dirty="0" smtClean="0">
                <a:latin typeface="Times New Roman" panose="02020603050405020304" pitchFamily="18" charset="0"/>
                <a:cs typeface="Times New Roman" panose="02020603050405020304" pitchFamily="18" charset="0"/>
              </a:rPr>
              <a:t>、</a:t>
            </a:r>
            <a:r>
              <a:rPr kumimoji="0" lang="en-US" altLang="zh-CN" sz="2400" i="1" dirty="0" smtClean="0">
                <a:latin typeface="Times New Roman" panose="02020603050405020304" pitchFamily="18" charset="0"/>
                <a:cs typeface="Times New Roman" panose="02020603050405020304" pitchFamily="18" charset="0"/>
              </a:rPr>
              <a:t>China, Christianity and the Question of Culture</a:t>
            </a:r>
            <a:r>
              <a:rPr kumimoji="0" lang="en-US" altLang="zh-CN" sz="2400" dirty="0" smtClean="0">
                <a:latin typeface="Times New Roman" panose="02020603050405020304" pitchFamily="18" charset="0"/>
                <a:cs typeface="Times New Roman" panose="02020603050405020304" pitchFamily="18" charset="0"/>
              </a:rPr>
              <a:t>, Waco, Texas: Baylor University Press, 2014. (Part III, Scriptural Reasoning: “The Possibility and Value of Scriptural Reasoning between China and the West”, “Scriptural Reasoning and the Hermeneutical Circle)</a:t>
            </a:r>
          </a:p>
          <a:p>
            <a:pPr eaLnBrk="1" hangingPunct="1"/>
            <a:r>
              <a:rPr kumimoji="0" lang="en-US" altLang="zh-CN" sz="2400" dirty="0" smtClean="0">
                <a:latin typeface="Times New Roman" panose="02020603050405020304" pitchFamily="18" charset="0"/>
                <a:cs typeface="Times New Roman" panose="02020603050405020304" pitchFamily="18" charset="0"/>
              </a:rPr>
              <a:t>4</a:t>
            </a:r>
            <a:r>
              <a:rPr kumimoji="0" lang="zh-CN" altLang="en-US" sz="2400" dirty="0" smtClean="0">
                <a:latin typeface="Times New Roman" panose="02020603050405020304" pitchFamily="18" charset="0"/>
                <a:cs typeface="Times New Roman" panose="02020603050405020304" pitchFamily="18" charset="0"/>
              </a:rPr>
              <a:t>、</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何以为“聖”：理雅各对“圣”与“神”的译解</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a:t>
            </a:r>
            <a:r>
              <a:rPr kumimoji="0" lang="en-US" altLang="zh-CN" sz="2400" dirty="0" smtClean="0">
                <a:latin typeface="Times New Roman" panose="02020603050405020304" pitchFamily="18" charset="0"/>
                <a:cs typeface="Times New Roman" panose="02020603050405020304" pitchFamily="18" charset="0"/>
              </a:rPr>
              <a:t>《</a:t>
            </a:r>
            <a:r>
              <a:rPr kumimoji="0" lang="zh-CN" altLang="en-US" sz="2400" dirty="0" smtClean="0">
                <a:latin typeface="Times New Roman" panose="02020603050405020304" pitchFamily="18" charset="0"/>
                <a:cs typeface="Times New Roman" panose="02020603050405020304" pitchFamily="18" charset="0"/>
              </a:rPr>
              <a:t>世界宗教研究</a:t>
            </a:r>
            <a:r>
              <a:rPr kumimoji="0" lang="en-US" altLang="zh-CN" sz="2400" dirty="0" smtClean="0">
                <a:latin typeface="Times New Roman" panose="02020603050405020304" pitchFamily="18" charset="0"/>
                <a:cs typeface="Times New Roman" panose="02020603050405020304" pitchFamily="18" charset="0"/>
              </a:rPr>
              <a:t>》2020/2</a:t>
            </a:r>
          </a:p>
          <a:p>
            <a:pPr eaLnBrk="1" hangingPunct="1"/>
            <a:r>
              <a:rPr kumimoji="0" lang="en-US" altLang="zh-CN" sz="2400" dirty="0" smtClean="0">
                <a:latin typeface="Times New Roman" panose="02020603050405020304" pitchFamily="18" charset="0"/>
                <a:cs typeface="Times New Roman" panose="02020603050405020304" pitchFamily="18" charset="0"/>
              </a:rPr>
              <a:t>5</a:t>
            </a:r>
            <a:r>
              <a:rPr kumimoji="0" lang="zh-CN" altLang="en-US" sz="2400" dirty="0" smtClean="0">
                <a:latin typeface="Times New Roman" panose="02020603050405020304" pitchFamily="18" charset="0"/>
                <a:cs typeface="Times New Roman" panose="02020603050405020304" pitchFamily="18" charset="0"/>
              </a:rPr>
              <a:t>、</a:t>
            </a:r>
            <a:r>
              <a:rPr kumimoji="0" lang="en-US" altLang="zh-CN" sz="2400" dirty="0">
                <a:latin typeface="Times New Roman" panose="02020603050405020304" pitchFamily="18" charset="0"/>
                <a:cs typeface="Times New Roman" panose="02020603050405020304" pitchFamily="18" charset="0"/>
              </a:rPr>
              <a:t>《“</a:t>
            </a:r>
            <a:r>
              <a:rPr kumimoji="0" lang="zh-CN" altLang="en-US" sz="2400" dirty="0">
                <a:latin typeface="Times New Roman" panose="02020603050405020304" pitchFamily="18" charset="0"/>
                <a:cs typeface="Times New Roman" panose="02020603050405020304" pitchFamily="18" charset="0"/>
              </a:rPr>
              <a:t>中</a:t>
            </a:r>
            <a:r>
              <a:rPr kumimoji="0" lang="en-US" altLang="zh-CN" sz="2400" dirty="0">
                <a:latin typeface="Times New Roman" panose="02020603050405020304" pitchFamily="18" charset="0"/>
                <a:cs typeface="Times New Roman" panose="02020603050405020304" pitchFamily="18" charset="0"/>
              </a:rPr>
              <a:t>-</a:t>
            </a:r>
            <a:r>
              <a:rPr kumimoji="0" lang="zh-CN" altLang="en-US" sz="2400" dirty="0">
                <a:latin typeface="Times New Roman" panose="02020603050405020304" pitchFamily="18" charset="0"/>
                <a:cs typeface="Times New Roman" panose="02020603050405020304" pitchFamily="18" charset="0"/>
              </a:rPr>
              <a:t>间”的“相关性”</a:t>
            </a:r>
            <a:r>
              <a:rPr kumimoji="0" lang="en-US" altLang="zh-CN" sz="2400" dirty="0">
                <a:latin typeface="Times New Roman" panose="02020603050405020304" pitchFamily="18" charset="0"/>
                <a:cs typeface="Times New Roman" panose="02020603050405020304" pitchFamily="18" charset="0"/>
              </a:rPr>
              <a:t>》</a:t>
            </a:r>
            <a:r>
              <a:rPr kumimoji="0" lang="zh-CN" altLang="en-US" sz="2400" dirty="0">
                <a:latin typeface="Times New Roman" panose="02020603050405020304" pitchFamily="18" charset="0"/>
                <a:cs typeface="Times New Roman" panose="02020603050405020304" pitchFamily="18" charset="0"/>
              </a:rPr>
              <a:t>（</a:t>
            </a:r>
            <a:r>
              <a:rPr kumimoji="0" lang="en-US" altLang="zh-CN" sz="2400" dirty="0">
                <a:latin typeface="Times New Roman" panose="02020603050405020304" pitchFamily="18" charset="0"/>
                <a:cs typeface="Times New Roman" panose="02020603050405020304" pitchFamily="18" charset="0"/>
              </a:rPr>
              <a:t>Correlation in-between</a:t>
            </a:r>
            <a:r>
              <a:rPr kumimoji="0" lang="zh-CN" altLang="en-US" sz="2400" dirty="0" smtClean="0">
                <a:latin typeface="Times New Roman" panose="02020603050405020304" pitchFamily="18" charset="0"/>
                <a:cs typeface="Times New Roman" panose="02020603050405020304" pitchFamily="18" charset="0"/>
              </a:rPr>
              <a:t>），香港：道风书社</a:t>
            </a:r>
            <a:r>
              <a:rPr kumimoji="0" lang="en-US" altLang="zh-CN" sz="2400" dirty="0" smtClean="0">
                <a:latin typeface="Times New Roman" panose="02020603050405020304" pitchFamily="18" charset="0"/>
                <a:cs typeface="Times New Roman" panose="02020603050405020304" pitchFamily="18" charset="0"/>
              </a:rPr>
              <a:t>2021</a:t>
            </a:r>
            <a:endParaRPr kumimoji="0" lang="en-US" altLang="zh-CN" sz="2400" dirty="0">
              <a:latin typeface="Times New Roman" panose="02020603050405020304" pitchFamily="18" charset="0"/>
              <a:cs typeface="Times New Roman" panose="02020603050405020304" pitchFamily="18" charset="0"/>
            </a:endParaRPr>
          </a:p>
        </p:txBody>
      </p:sp>
      <p:pic>
        <p:nvPicPr>
          <p:cNvPr id="46083"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26688" y="0"/>
            <a:ext cx="1189037" cy="118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723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noChangeArrowheads="1"/>
          </p:cNvSpPr>
          <p:nvPr>
            <p:ph type="title"/>
          </p:nvPr>
        </p:nvSpPr>
        <p:spPr>
          <a:xfrm>
            <a:off x="336958" y="947738"/>
            <a:ext cx="9580156" cy="728662"/>
          </a:xfrm>
        </p:spPr>
        <p:txBody>
          <a:bodyPr/>
          <a:lstStyle/>
          <a:p>
            <a:pPr eaLnBrk="1" hangingPunct="1"/>
            <a:r>
              <a:rPr kumimoji="0" lang="zh-CN" altLang="en-US" sz="2400" dirty="0" smtClean="0">
                <a:latin typeface="Century Gothic" charset="0"/>
              </a:rPr>
              <a:t>乾隆：是一是二图</a:t>
            </a:r>
            <a:endParaRPr kumimoji="0" lang="zh-CN" altLang="en-US" sz="2400" dirty="0">
              <a:latin typeface="Century Gothic" charset="0"/>
            </a:endParaRPr>
          </a:p>
        </p:txBody>
      </p:sp>
      <p:sp>
        <p:nvSpPr>
          <p:cNvPr id="22530" name="内容占位符 2"/>
          <p:cNvSpPr>
            <a:spLocks noGrp="1" noChangeArrowheads="1"/>
          </p:cNvSpPr>
          <p:nvPr>
            <p:ph idx="1"/>
          </p:nvPr>
        </p:nvSpPr>
        <p:spPr>
          <a:xfrm>
            <a:off x="-388795" y="2252663"/>
            <a:ext cx="12454436" cy="3846512"/>
          </a:xfrm>
        </p:spPr>
        <p:txBody>
          <a:bodyPr/>
          <a:lstStyle/>
          <a:p>
            <a:r>
              <a:rPr lang="zh-CN" altLang="zh-CN" sz="2000" dirty="0" smtClean="0"/>
              <a:t>故宫</a:t>
            </a:r>
            <a:r>
              <a:rPr lang="zh-CN" altLang="en-US" sz="2000" dirty="0" smtClean="0"/>
              <a:t>博物院共</a:t>
            </a:r>
            <a:r>
              <a:rPr lang="zh-CN" altLang="zh-CN" sz="2000" dirty="0" smtClean="0"/>
              <a:t>藏五幅</a:t>
            </a:r>
            <a:r>
              <a:rPr lang="zh-CN" altLang="en-US" sz="2000" dirty="0" smtClean="0"/>
              <a:t>：</a:t>
            </a:r>
            <a:endParaRPr lang="en-US" altLang="zh-CN" sz="2000" dirty="0" smtClean="0"/>
          </a:p>
          <a:p>
            <a:endParaRPr lang="en-US" altLang="zh-CN" sz="2000" dirty="0" smtClean="0"/>
          </a:p>
          <a:p>
            <a:r>
              <a:rPr lang="zh-CN" altLang="en-US" sz="2000" dirty="0" smtClean="0"/>
              <a:t>是一是二，不即不离，</a:t>
            </a:r>
            <a:endParaRPr lang="en-US" altLang="zh-CN" sz="2000" dirty="0" smtClean="0"/>
          </a:p>
          <a:p>
            <a:r>
              <a:rPr lang="zh-CN" altLang="en-US" sz="2000" dirty="0" smtClean="0"/>
              <a:t>儒可墨可，何虑何思。</a:t>
            </a:r>
            <a:endParaRPr lang="en-US" altLang="zh-CN" sz="2000" dirty="0" smtClean="0"/>
          </a:p>
          <a:p>
            <a:r>
              <a:rPr lang="en-US" altLang="zh-CN" sz="2000" dirty="0" smtClean="0"/>
              <a:t>       </a:t>
            </a:r>
            <a:r>
              <a:rPr lang="zh-CN" altLang="zh-CN" sz="2000" dirty="0" smtClean="0"/>
              <a:t>养心殿偶题并书</a:t>
            </a:r>
            <a:endParaRPr lang="en-US" altLang="zh-CN" sz="2000" dirty="0" smtClean="0"/>
          </a:p>
          <a:p>
            <a:endParaRPr lang="zh-CN" altLang="zh-CN" sz="2000" dirty="0"/>
          </a:p>
        </p:txBody>
      </p:sp>
      <p:pic>
        <p:nvPicPr>
          <p:cNvPr id="22531"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996" y="0"/>
            <a:ext cx="937700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35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1356" y="947920"/>
            <a:ext cx="9385012" cy="728480"/>
          </a:xfrm>
        </p:spPr>
        <p:txBody>
          <a:bodyPr/>
          <a:lstStyle/>
          <a:p>
            <a:r>
              <a:rPr lang="zh-CN" altLang="zh-CN" sz="2400" dirty="0" smtClean="0"/>
              <a:t>另参宋人绘册页</a:t>
            </a:r>
            <a:r>
              <a:rPr lang="en-US" altLang="zh-CN" sz="2400" dirty="0" smtClean="0"/>
              <a:t/>
            </a:r>
            <a:br>
              <a:rPr lang="en-US" altLang="zh-CN" sz="2400" dirty="0" smtClean="0"/>
            </a:br>
            <a:r>
              <a:rPr lang="zh-CN" altLang="zh-CN" sz="2400" dirty="0" smtClean="0"/>
              <a:t>（</a:t>
            </a:r>
            <a:r>
              <a:rPr lang="zh-CN" altLang="zh-CN" sz="2400" dirty="0"/>
              <a:t>台北故宫博物院</a:t>
            </a:r>
            <a:r>
              <a:rPr lang="zh-CN" altLang="zh-CN" sz="2400" dirty="0" smtClean="0"/>
              <a:t>）</a:t>
            </a:r>
            <a:endParaRPr kumimoji="1" lang="zh-CN" altLang="en-US" sz="2400" dirty="0"/>
          </a:p>
        </p:txBody>
      </p:sp>
      <p:pic>
        <p:nvPicPr>
          <p:cNvPr id="2050" name="内容占位符 4"/>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t="35378" b="35378"/>
          <a:stretch>
            <a:fillRect/>
          </a:stretch>
        </p:blipFill>
        <p:spPr bwMode="auto">
          <a:xfrm>
            <a:off x="4681602" y="0"/>
            <a:ext cx="7510398" cy="2928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0" y="3128376"/>
            <a:ext cx="12192000" cy="3785652"/>
          </a:xfrm>
          <a:prstGeom prst="rect">
            <a:avLst/>
          </a:prstGeom>
        </p:spPr>
        <p:txBody>
          <a:bodyPr wrap="square">
            <a:spAutoFit/>
          </a:bodyPr>
          <a:lstStyle/>
          <a:p>
            <a:r>
              <a:rPr lang="zh-CN" altLang="zh-CN" sz="2400" dirty="0">
                <a:latin typeface="Times New Roman"/>
                <a:cs typeface="Times New Roman"/>
              </a:rPr>
              <a:t>明显的不同可能在于乾隆五次题写同样的诗句：</a:t>
            </a:r>
          </a:p>
          <a:p>
            <a:r>
              <a:rPr lang="en-US" altLang="zh-CN" sz="2400" dirty="0">
                <a:latin typeface="Times New Roman"/>
                <a:cs typeface="Times New Roman"/>
              </a:rPr>
              <a:t>  </a:t>
            </a:r>
            <a:r>
              <a:rPr lang="zh-CN" altLang="zh-CN" sz="2400" b="1" dirty="0" smtClean="0">
                <a:latin typeface="Times New Roman"/>
                <a:cs typeface="Times New Roman"/>
              </a:rPr>
              <a:t>是一是二</a:t>
            </a:r>
            <a:r>
              <a:rPr lang="zh-CN" altLang="zh-CN" sz="2400" dirty="0">
                <a:latin typeface="Times New Roman"/>
                <a:cs typeface="Times New Roman"/>
              </a:rPr>
              <a:t>（</a:t>
            </a:r>
            <a:r>
              <a:rPr lang="en-US" altLang="zh-CN" sz="2400" dirty="0">
                <a:latin typeface="Times New Roman"/>
                <a:cs typeface="Times New Roman"/>
              </a:rPr>
              <a:t>it is one and it is two</a:t>
            </a:r>
            <a:r>
              <a:rPr lang="zh-CN" altLang="zh-CN" sz="2400" dirty="0">
                <a:latin typeface="Times New Roman"/>
                <a:cs typeface="Times New Roman"/>
              </a:rPr>
              <a:t>） ：画外一个乾隆，画中两个乾隆。</a:t>
            </a:r>
          </a:p>
          <a:p>
            <a:r>
              <a:rPr lang="en-US" altLang="zh-CN" sz="2400" b="1" dirty="0" smtClean="0">
                <a:latin typeface="Times New Roman"/>
                <a:cs typeface="Times New Roman"/>
              </a:rPr>
              <a:t>  </a:t>
            </a:r>
            <a:r>
              <a:rPr lang="zh-CN" altLang="zh-CN" sz="2400" b="1" dirty="0" smtClean="0">
                <a:latin typeface="Times New Roman"/>
                <a:cs typeface="Times New Roman"/>
              </a:rPr>
              <a:t>不即不离</a:t>
            </a:r>
            <a:r>
              <a:rPr lang="zh-CN" altLang="zh-CN" sz="2400" dirty="0">
                <a:latin typeface="Times New Roman"/>
                <a:cs typeface="Times New Roman"/>
              </a:rPr>
              <a:t>（</a:t>
            </a:r>
            <a:r>
              <a:rPr lang="en-US" altLang="zh-CN" sz="2400" dirty="0">
                <a:latin typeface="Times New Roman"/>
                <a:cs typeface="Times New Roman"/>
              </a:rPr>
              <a:t>not too far away, not too close</a:t>
            </a:r>
            <a:r>
              <a:rPr lang="zh-CN" altLang="zh-CN" sz="2400" dirty="0">
                <a:latin typeface="Times New Roman"/>
                <a:cs typeface="Times New Roman"/>
              </a:rPr>
              <a:t>）：《圆觉经》</a:t>
            </a:r>
            <a:r>
              <a:rPr lang="en-US" altLang="zh-CN" sz="2400" dirty="0">
                <a:latin typeface="Times New Roman"/>
                <a:cs typeface="Times New Roman"/>
              </a:rPr>
              <a:t>“</a:t>
            </a:r>
            <a:r>
              <a:rPr lang="zh-CN" altLang="zh-CN" sz="2400" dirty="0">
                <a:latin typeface="Times New Roman"/>
                <a:cs typeface="Times New Roman"/>
              </a:rPr>
              <a:t>不即不离，无缚无脱；始知众生本来成佛，生死涅槃犹如昨梦</a:t>
            </a:r>
            <a:r>
              <a:rPr lang="en-US" altLang="zh-CN" sz="2400" dirty="0">
                <a:latin typeface="Times New Roman"/>
                <a:cs typeface="Times New Roman"/>
              </a:rPr>
              <a:t>”</a:t>
            </a:r>
            <a:r>
              <a:rPr lang="zh-CN" altLang="zh-CN" sz="2400" dirty="0">
                <a:latin typeface="Times New Roman"/>
                <a:cs typeface="Times New Roman"/>
              </a:rPr>
              <a:t>（</a:t>
            </a:r>
            <a:r>
              <a:rPr lang="en-US" altLang="zh-CN" sz="2400" dirty="0">
                <a:latin typeface="Times New Roman"/>
                <a:cs typeface="Times New Roman"/>
              </a:rPr>
              <a:t> All creatures are </a:t>
            </a:r>
            <a:r>
              <a:rPr lang="en-US" altLang="zh-CN" sz="2400" dirty="0" err="1">
                <a:latin typeface="Times New Roman"/>
                <a:cs typeface="Times New Roman"/>
              </a:rPr>
              <a:t>Buddhas</a:t>
            </a:r>
            <a:r>
              <a:rPr lang="en-US" altLang="zh-CN" sz="2400" dirty="0">
                <a:latin typeface="Times New Roman"/>
                <a:cs typeface="Times New Roman"/>
              </a:rPr>
              <a:t>, and the nir</a:t>
            </a:r>
            <a:r>
              <a:rPr lang="en-US" altLang="zh-CN" sz="2400" b="1" dirty="0">
                <a:latin typeface="Times New Roman"/>
                <a:cs typeface="Times New Roman"/>
              </a:rPr>
              <a:t>va</a:t>
            </a:r>
            <a:r>
              <a:rPr lang="en-US" altLang="zh-CN" sz="2400" dirty="0">
                <a:latin typeface="Times New Roman"/>
                <a:cs typeface="Times New Roman"/>
              </a:rPr>
              <a:t>na of life and death is like a past dream </a:t>
            </a:r>
            <a:r>
              <a:rPr lang="zh-CN" altLang="zh-CN" sz="2400" dirty="0">
                <a:latin typeface="Times New Roman"/>
                <a:cs typeface="Times New Roman"/>
              </a:rPr>
              <a:t>）。</a:t>
            </a:r>
          </a:p>
          <a:p>
            <a:r>
              <a:rPr lang="en-US" altLang="zh-CN" sz="2400" b="1" dirty="0" smtClean="0">
                <a:latin typeface="Times New Roman"/>
                <a:cs typeface="Times New Roman"/>
              </a:rPr>
              <a:t>   </a:t>
            </a:r>
            <a:r>
              <a:rPr lang="zh-CN" altLang="zh-CN" sz="2400" b="1" dirty="0" smtClean="0">
                <a:latin typeface="Times New Roman"/>
                <a:cs typeface="Times New Roman"/>
              </a:rPr>
              <a:t>儒可</a:t>
            </a:r>
            <a:r>
              <a:rPr lang="zh-CN" altLang="zh-CN" sz="2400" b="1" dirty="0">
                <a:latin typeface="Times New Roman"/>
                <a:cs typeface="Times New Roman"/>
              </a:rPr>
              <a:t>墨可</a:t>
            </a:r>
            <a:r>
              <a:rPr lang="zh-CN" altLang="zh-CN" sz="2400" dirty="0">
                <a:latin typeface="Times New Roman"/>
                <a:cs typeface="Times New Roman"/>
              </a:rPr>
              <a:t>（</a:t>
            </a:r>
            <a:r>
              <a:rPr lang="en-US" altLang="zh-CN" sz="2400" dirty="0">
                <a:latin typeface="Times New Roman"/>
                <a:cs typeface="Times New Roman"/>
              </a:rPr>
              <a:t>both Confucianism and </a:t>
            </a:r>
            <a:r>
              <a:rPr lang="en-US" altLang="zh-CN" sz="2400" dirty="0" err="1">
                <a:latin typeface="Times New Roman"/>
                <a:cs typeface="Times New Roman"/>
              </a:rPr>
              <a:t>Mohism</a:t>
            </a:r>
            <a:r>
              <a:rPr lang="en-US" altLang="zh-CN" sz="2400" dirty="0">
                <a:latin typeface="Times New Roman"/>
                <a:cs typeface="Times New Roman"/>
              </a:rPr>
              <a:t> can be used for the state governance</a:t>
            </a:r>
            <a:r>
              <a:rPr lang="zh-CN" altLang="zh-CN" sz="2400" dirty="0">
                <a:latin typeface="Times New Roman"/>
                <a:cs typeface="Times New Roman"/>
              </a:rPr>
              <a:t>）：汉服喻圣人，画像似墨家。</a:t>
            </a:r>
          </a:p>
          <a:p>
            <a:r>
              <a:rPr lang="en-US" altLang="zh-CN" sz="2400" b="1" dirty="0" smtClean="0">
                <a:latin typeface="Times New Roman"/>
                <a:cs typeface="Times New Roman"/>
              </a:rPr>
              <a:t>  </a:t>
            </a:r>
            <a:r>
              <a:rPr lang="zh-CN" altLang="zh-CN" sz="2400" b="1" dirty="0" smtClean="0">
                <a:latin typeface="Times New Roman"/>
                <a:cs typeface="Times New Roman"/>
              </a:rPr>
              <a:t>何虑何思</a:t>
            </a:r>
            <a:r>
              <a:rPr lang="zh-CN" altLang="zh-CN" sz="2400" dirty="0">
                <a:latin typeface="Times New Roman"/>
                <a:cs typeface="Times New Roman"/>
              </a:rPr>
              <a:t>（</a:t>
            </a:r>
            <a:r>
              <a:rPr lang="en-US" altLang="zh-CN" sz="2400" dirty="0">
                <a:latin typeface="Times New Roman"/>
                <a:cs typeface="Times New Roman"/>
              </a:rPr>
              <a:t>not necessary to have worry or anxiety</a:t>
            </a:r>
            <a:r>
              <a:rPr lang="zh-CN" altLang="zh-CN" sz="2400" dirty="0">
                <a:latin typeface="Times New Roman"/>
                <a:cs typeface="Times New Roman"/>
              </a:rPr>
              <a:t>）：《周易</a:t>
            </a:r>
            <a:r>
              <a:rPr lang="en-US" altLang="zh-CN" sz="2400" dirty="0">
                <a:latin typeface="Times New Roman"/>
                <a:cs typeface="Times New Roman"/>
              </a:rPr>
              <a:t>•</a:t>
            </a:r>
            <a:r>
              <a:rPr lang="zh-CN" altLang="zh-CN" sz="2400" dirty="0">
                <a:latin typeface="Times New Roman"/>
                <a:cs typeface="Times New Roman"/>
              </a:rPr>
              <a:t>系辞》</a:t>
            </a:r>
            <a:r>
              <a:rPr lang="en-US" altLang="zh-CN" sz="2400" dirty="0">
                <a:latin typeface="Times New Roman"/>
                <a:cs typeface="Times New Roman"/>
              </a:rPr>
              <a:t>“</a:t>
            </a:r>
            <a:r>
              <a:rPr lang="zh-CN" altLang="zh-CN" sz="2400" dirty="0">
                <a:latin typeface="Times New Roman"/>
                <a:cs typeface="Times New Roman"/>
              </a:rPr>
              <a:t>天下何思何虑，天下同归而殊途，一致而百虑</a:t>
            </a:r>
            <a:r>
              <a:rPr lang="en-US" altLang="zh-CN" sz="2400" dirty="0">
                <a:latin typeface="Times New Roman"/>
                <a:cs typeface="Times New Roman"/>
              </a:rPr>
              <a:t>”</a:t>
            </a:r>
            <a:r>
              <a:rPr lang="zh-CN" altLang="zh-CN" sz="2400" dirty="0">
                <a:latin typeface="Times New Roman"/>
                <a:cs typeface="Times New Roman"/>
              </a:rPr>
              <a:t>（</a:t>
            </a:r>
            <a:r>
              <a:rPr lang="en-US" altLang="zh-CN" sz="2400" dirty="0">
                <a:latin typeface="Times New Roman"/>
                <a:cs typeface="Times New Roman"/>
              </a:rPr>
              <a:t>to get the same end through different routes and different ways</a:t>
            </a:r>
            <a:r>
              <a:rPr lang="zh-CN" altLang="zh-CN" sz="2400" dirty="0">
                <a:latin typeface="Times New Roman"/>
                <a:cs typeface="Times New Roman"/>
              </a:rPr>
              <a:t>）。</a:t>
            </a:r>
          </a:p>
        </p:txBody>
      </p:sp>
    </p:spTree>
    <p:extLst>
      <p:ext uri="{BB962C8B-B14F-4D97-AF65-F5344CB8AC3E}">
        <p14:creationId xmlns:p14="http://schemas.microsoft.com/office/powerpoint/2010/main" val="356857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noChangeArrowheads="1"/>
          </p:cNvSpPr>
          <p:nvPr>
            <p:ph type="title"/>
          </p:nvPr>
        </p:nvSpPr>
        <p:spPr>
          <a:xfrm>
            <a:off x="738713" y="947738"/>
            <a:ext cx="9178400" cy="728662"/>
          </a:xfrm>
        </p:spPr>
        <p:txBody>
          <a:bodyPr/>
          <a:lstStyle/>
          <a:p>
            <a:r>
              <a:rPr lang="zh-CN" altLang="zh-CN" sz="2400" dirty="0"/>
              <a:t>与“养心殿偶题”“长春书屋偶笔”相应的“那罗延窟题并书”</a:t>
            </a:r>
          </a:p>
        </p:txBody>
      </p:sp>
      <p:sp>
        <p:nvSpPr>
          <p:cNvPr id="22530" name="内容占位符 2"/>
          <p:cNvSpPr>
            <a:spLocks noGrp="1" noChangeArrowheads="1"/>
          </p:cNvSpPr>
          <p:nvPr>
            <p:ph idx="1"/>
          </p:nvPr>
        </p:nvSpPr>
        <p:spPr>
          <a:xfrm>
            <a:off x="-220317" y="2252663"/>
            <a:ext cx="12412318" cy="3846512"/>
          </a:xfrm>
        </p:spPr>
        <p:txBody>
          <a:bodyPr/>
          <a:lstStyle/>
          <a:p>
            <a:r>
              <a:rPr lang="zh-CN" altLang="zh-CN" sz="2000" dirty="0" smtClean="0">
                <a:latin typeface="Times New Roman"/>
                <a:cs typeface="Times New Roman"/>
              </a:rPr>
              <a:t>那罗</a:t>
            </a:r>
            <a:r>
              <a:rPr lang="zh-CN" altLang="zh-CN" sz="2000" dirty="0">
                <a:latin typeface="Times New Roman"/>
                <a:cs typeface="Times New Roman"/>
              </a:rPr>
              <a:t>延（</a:t>
            </a:r>
            <a:r>
              <a:rPr lang="en-US" altLang="zh-CN" sz="2000" dirty="0" err="1">
                <a:latin typeface="Times New Roman"/>
                <a:cs typeface="Times New Roman"/>
              </a:rPr>
              <a:t>Narayana</a:t>
            </a:r>
            <a:r>
              <a:rPr lang="zh-CN" altLang="zh-CN" sz="2000" dirty="0">
                <a:latin typeface="Times New Roman"/>
                <a:cs typeface="Times New Roman"/>
              </a:rPr>
              <a:t>）</a:t>
            </a:r>
            <a:r>
              <a:rPr lang="zh-CN" altLang="zh-CN" sz="2000" dirty="0" smtClean="0">
                <a:latin typeface="Times New Roman"/>
                <a:cs typeface="Times New Roman"/>
              </a:rPr>
              <a:t>：</a:t>
            </a:r>
            <a:endParaRPr lang="en-US" altLang="zh-CN" sz="2000" dirty="0" smtClean="0">
              <a:latin typeface="Times New Roman"/>
              <a:cs typeface="Times New Roman"/>
            </a:endParaRPr>
          </a:p>
          <a:p>
            <a:r>
              <a:rPr lang="zh-CN" altLang="zh-CN" sz="2000" dirty="0" smtClean="0">
                <a:latin typeface="Times New Roman"/>
                <a:cs typeface="Times New Roman"/>
              </a:rPr>
              <a:t>毗湿</a:t>
            </a:r>
            <a:r>
              <a:rPr lang="zh-CN" altLang="zh-CN" sz="2000" dirty="0">
                <a:latin typeface="Times New Roman"/>
                <a:cs typeface="Times New Roman"/>
              </a:rPr>
              <a:t>奴（</a:t>
            </a:r>
            <a:r>
              <a:rPr lang="en-US" altLang="zh-CN" sz="2000" dirty="0">
                <a:latin typeface="Times New Roman"/>
                <a:cs typeface="Times New Roman"/>
              </a:rPr>
              <a:t>Vishnu</a:t>
            </a:r>
            <a:r>
              <a:rPr lang="zh-CN" altLang="zh-CN" sz="2000" dirty="0">
                <a:latin typeface="Times New Roman"/>
                <a:cs typeface="Times New Roman"/>
              </a:rPr>
              <a:t>）的别称</a:t>
            </a:r>
            <a:r>
              <a:rPr lang="zh-CN" altLang="zh-CN" sz="2000" dirty="0" smtClean="0">
                <a:latin typeface="Times New Roman"/>
                <a:cs typeface="Times New Roman"/>
              </a:rPr>
              <a:t>。</a:t>
            </a:r>
            <a:endParaRPr lang="en-US" altLang="zh-CN" sz="2000" dirty="0" smtClean="0">
              <a:latin typeface="Times New Roman"/>
              <a:cs typeface="Times New Roman"/>
            </a:endParaRPr>
          </a:p>
          <a:p>
            <a:r>
              <a:rPr lang="zh-CN" altLang="zh-CN" sz="2000" dirty="0" smtClean="0">
                <a:latin typeface="Times New Roman"/>
                <a:cs typeface="Times New Roman"/>
              </a:rPr>
              <a:t>印度</a:t>
            </a:r>
            <a:r>
              <a:rPr lang="zh-CN" altLang="zh-CN" sz="2000" dirty="0">
                <a:latin typeface="Times New Roman"/>
                <a:cs typeface="Times New Roman"/>
              </a:rPr>
              <a:t>教三大主</a:t>
            </a:r>
            <a:r>
              <a:rPr lang="zh-CN" altLang="zh-CN" sz="2000" dirty="0" smtClean="0">
                <a:latin typeface="Times New Roman"/>
                <a:cs typeface="Times New Roman"/>
              </a:rPr>
              <a:t>神</a:t>
            </a:r>
            <a:r>
              <a:rPr lang="zh-CN" altLang="en-US" sz="2000" dirty="0" smtClean="0">
                <a:latin typeface="Times New Roman"/>
                <a:cs typeface="Times New Roman"/>
              </a:rPr>
              <a:t>：</a:t>
            </a:r>
            <a:r>
              <a:rPr lang="zh-CN" altLang="zh-CN" sz="2000" dirty="0" smtClean="0">
                <a:latin typeface="Times New Roman"/>
                <a:cs typeface="Times New Roman"/>
              </a:rPr>
              <a:t>梵天</a:t>
            </a:r>
            <a:endParaRPr lang="en-US" altLang="zh-CN" sz="2000" dirty="0" smtClean="0">
              <a:latin typeface="Times New Roman"/>
              <a:cs typeface="Times New Roman"/>
            </a:endParaRPr>
          </a:p>
          <a:p>
            <a:r>
              <a:rPr lang="zh-CN" altLang="zh-CN" sz="2000" dirty="0" smtClean="0">
                <a:latin typeface="Times New Roman"/>
                <a:cs typeface="Times New Roman"/>
              </a:rPr>
              <a:t>（</a:t>
            </a:r>
            <a:r>
              <a:rPr lang="en-US" altLang="zh-CN" sz="2000" dirty="0">
                <a:latin typeface="Times New Roman"/>
                <a:cs typeface="Times New Roman"/>
              </a:rPr>
              <a:t>Brahma </a:t>
            </a:r>
            <a:r>
              <a:rPr lang="zh-CN" altLang="zh-CN" sz="2000" dirty="0">
                <a:latin typeface="Times New Roman"/>
                <a:cs typeface="Times New Roman"/>
              </a:rPr>
              <a:t>创造）</a:t>
            </a:r>
            <a:r>
              <a:rPr lang="zh-CN" altLang="zh-CN" sz="2000" dirty="0" smtClean="0">
                <a:latin typeface="Times New Roman"/>
                <a:cs typeface="Times New Roman"/>
              </a:rPr>
              <a:t>、</a:t>
            </a:r>
            <a:endParaRPr lang="en-US" altLang="zh-CN" sz="2000" dirty="0" smtClean="0">
              <a:latin typeface="Times New Roman"/>
              <a:cs typeface="Times New Roman"/>
            </a:endParaRPr>
          </a:p>
          <a:p>
            <a:r>
              <a:rPr lang="zh-CN" altLang="zh-CN" sz="2000" dirty="0" smtClean="0">
                <a:latin typeface="Times New Roman"/>
                <a:cs typeface="Times New Roman"/>
              </a:rPr>
              <a:t>毗湿</a:t>
            </a:r>
            <a:r>
              <a:rPr lang="zh-CN" altLang="zh-CN" sz="2000" dirty="0">
                <a:latin typeface="Times New Roman"/>
                <a:cs typeface="Times New Roman"/>
              </a:rPr>
              <a:t>奴（</a:t>
            </a:r>
            <a:r>
              <a:rPr lang="en-US" altLang="zh-CN" sz="2000" dirty="0">
                <a:latin typeface="Times New Roman"/>
                <a:cs typeface="Times New Roman"/>
              </a:rPr>
              <a:t>Vishnu </a:t>
            </a:r>
            <a:r>
              <a:rPr lang="zh-CN" altLang="zh-CN" sz="2000" dirty="0">
                <a:latin typeface="Times New Roman"/>
                <a:cs typeface="Times New Roman"/>
              </a:rPr>
              <a:t>护持</a:t>
            </a:r>
            <a:r>
              <a:rPr lang="zh-CN" altLang="zh-CN" sz="2000" dirty="0" smtClean="0">
                <a:latin typeface="Times New Roman"/>
                <a:cs typeface="Times New Roman"/>
              </a:rPr>
              <a:t>）</a:t>
            </a:r>
            <a:r>
              <a:rPr lang="zh-CN" altLang="en-US" sz="2000" dirty="0" smtClean="0">
                <a:latin typeface="Times New Roman"/>
                <a:cs typeface="Times New Roman"/>
              </a:rPr>
              <a:t>、</a:t>
            </a:r>
            <a:endParaRPr lang="en-US" altLang="zh-CN" sz="2000" dirty="0" smtClean="0">
              <a:latin typeface="Times New Roman"/>
              <a:cs typeface="Times New Roman"/>
            </a:endParaRPr>
          </a:p>
          <a:p>
            <a:r>
              <a:rPr lang="zh-CN" altLang="zh-CN" sz="2000" dirty="0" smtClean="0">
                <a:latin typeface="Times New Roman"/>
                <a:cs typeface="Times New Roman"/>
              </a:rPr>
              <a:t>湿婆</a:t>
            </a:r>
            <a:r>
              <a:rPr lang="zh-CN" altLang="zh-CN" sz="2000" dirty="0">
                <a:latin typeface="Times New Roman"/>
                <a:cs typeface="Times New Roman"/>
              </a:rPr>
              <a:t>（</a:t>
            </a:r>
            <a:r>
              <a:rPr lang="en-US" altLang="zh-CN" sz="2000" dirty="0">
                <a:latin typeface="Times New Roman"/>
                <a:cs typeface="Times New Roman"/>
              </a:rPr>
              <a:t>Shiva </a:t>
            </a:r>
            <a:r>
              <a:rPr lang="zh-CN" altLang="zh-CN" sz="2000" dirty="0">
                <a:latin typeface="Times New Roman"/>
                <a:cs typeface="Times New Roman"/>
              </a:rPr>
              <a:t>毁灭</a:t>
            </a:r>
            <a:r>
              <a:rPr lang="zh-CN" altLang="zh-CN" sz="2000" dirty="0" smtClean="0">
                <a:latin typeface="Times New Roman"/>
                <a:cs typeface="Times New Roman"/>
              </a:rPr>
              <a:t>）</a:t>
            </a:r>
            <a:r>
              <a:rPr lang="zh-CN" altLang="en-US" sz="2000" dirty="0" smtClean="0">
                <a:latin typeface="Times New Roman"/>
                <a:cs typeface="Times New Roman"/>
              </a:rPr>
              <a:t>；</a:t>
            </a:r>
            <a:endParaRPr lang="en-US" altLang="zh-CN" sz="2000" dirty="0" smtClean="0">
              <a:latin typeface="Times New Roman"/>
              <a:cs typeface="Times New Roman"/>
            </a:endParaRPr>
          </a:p>
          <a:p>
            <a:r>
              <a:rPr lang="zh-CN" altLang="zh-CN" sz="2000" dirty="0" smtClean="0">
                <a:latin typeface="Times New Roman"/>
                <a:cs typeface="Times New Roman"/>
              </a:rPr>
              <a:t>三</a:t>
            </a:r>
            <a:r>
              <a:rPr lang="zh-CN" altLang="zh-CN" sz="2000" dirty="0">
                <a:latin typeface="Times New Roman"/>
                <a:cs typeface="Times New Roman"/>
              </a:rPr>
              <a:t>位一体（三相神）</a:t>
            </a:r>
            <a:r>
              <a:rPr lang="zh-CN" altLang="zh-CN" sz="2000" dirty="0" smtClean="0">
                <a:latin typeface="Times New Roman"/>
                <a:cs typeface="Times New Roman"/>
              </a:rPr>
              <a:t>，</a:t>
            </a:r>
            <a:endParaRPr lang="en-US" altLang="zh-CN" sz="2000" dirty="0" smtClean="0">
              <a:latin typeface="Times New Roman"/>
              <a:cs typeface="Times New Roman"/>
            </a:endParaRPr>
          </a:p>
          <a:p>
            <a:r>
              <a:rPr lang="zh-CN" altLang="zh-CN" sz="2000" dirty="0" smtClean="0">
                <a:latin typeface="Times New Roman"/>
                <a:cs typeface="Times New Roman"/>
              </a:rPr>
              <a:t>亦称</a:t>
            </a:r>
            <a:r>
              <a:rPr lang="en-US" altLang="zh-CN" sz="2000" dirty="0" smtClean="0">
                <a:latin typeface="Times New Roman"/>
                <a:cs typeface="Times New Roman"/>
              </a:rPr>
              <a:t> </a:t>
            </a:r>
            <a:r>
              <a:rPr lang="en-US" altLang="zh-CN" sz="2000" dirty="0">
                <a:latin typeface="Times New Roman"/>
                <a:cs typeface="Times New Roman"/>
              </a:rPr>
              <a:t>one god with three faces</a:t>
            </a:r>
            <a:r>
              <a:rPr lang="zh-CN" altLang="zh-CN" sz="2000" dirty="0" smtClean="0">
                <a:latin typeface="Times New Roman"/>
                <a:cs typeface="Times New Roman"/>
              </a:rPr>
              <a:t>。</a:t>
            </a:r>
            <a:endParaRPr lang="en-US" altLang="zh-CN" sz="2000" dirty="0" smtClean="0">
              <a:latin typeface="Times New Roman"/>
              <a:cs typeface="Times New Roman"/>
            </a:endParaRPr>
          </a:p>
          <a:p>
            <a:r>
              <a:rPr lang="zh-CN" altLang="zh-CN" sz="2000" dirty="0" smtClean="0">
                <a:latin typeface="Times New Roman"/>
                <a:cs typeface="Times New Roman"/>
              </a:rPr>
              <a:t>（</a:t>
            </a:r>
            <a:r>
              <a:rPr lang="zh-CN" altLang="zh-CN" sz="2000" dirty="0">
                <a:latin typeface="Times New Roman"/>
                <a:cs typeface="Times New Roman"/>
              </a:rPr>
              <a:t>画内画外，亦是三相） </a:t>
            </a:r>
            <a:endParaRPr lang="en-US" altLang="zh-CN" sz="2000" dirty="0" smtClean="0">
              <a:latin typeface="Times New Roman"/>
              <a:cs typeface="Times New Roman"/>
            </a:endParaRPr>
          </a:p>
        </p:txBody>
      </p:sp>
      <p:pic>
        <p:nvPicPr>
          <p:cNvPr id="22531"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72725" y="0"/>
            <a:ext cx="105410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 name="图片 8"/>
          <p:cNvPicPr>
            <a:picLocks noChangeAspect="1" noChangeArrowheads="1"/>
          </p:cNvPicPr>
          <p:nvPr/>
        </p:nvPicPr>
        <p:blipFill>
          <a:blip r:embed="rId3">
            <a:extLst>
              <a:ext uri="{28A0092B-C50C-407E-A947-70E740481C1C}">
                <a14:useLocalDpi xmlns:a14="http://schemas.microsoft.com/office/drawing/2010/main" val="0"/>
              </a:ext>
            </a:extLst>
          </a:blip>
          <a:srcRect b="15686"/>
          <a:stretch>
            <a:fillRect/>
          </a:stretch>
        </p:blipFill>
        <p:spPr bwMode="auto">
          <a:xfrm>
            <a:off x="3392463" y="2178978"/>
            <a:ext cx="8799537" cy="4455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943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noChangeArrowheads="1"/>
          </p:cNvSpPr>
          <p:nvPr>
            <p:ph type="title"/>
          </p:nvPr>
        </p:nvSpPr>
        <p:spPr>
          <a:xfrm>
            <a:off x="788988" y="842963"/>
            <a:ext cx="9882187" cy="998537"/>
          </a:xfrm>
        </p:spPr>
        <p:txBody>
          <a:bodyPr/>
          <a:lstStyle/>
          <a:p>
            <a:pPr eaLnBrk="1" hangingPunct="1"/>
            <a:r>
              <a:rPr kumimoji="0" lang="en-US" altLang="zh-CN" sz="2800" dirty="0">
                <a:latin typeface="Times New Roman" charset="0"/>
                <a:cs typeface="Times New Roman" charset="0"/>
              </a:rPr>
              <a:t>Operation/ Demonstration</a:t>
            </a:r>
            <a:r>
              <a:rPr kumimoji="0" lang="zh-CN" altLang="en-US" sz="2800" dirty="0">
                <a:latin typeface="Century Gothic" charset="0"/>
                <a:cs typeface="Times New Roman" charset="0"/>
              </a:rPr>
              <a:t>之中的</a:t>
            </a:r>
            <a:r>
              <a:rPr kumimoji="0" lang="en-US" altLang="zh-CN" sz="2800" dirty="0">
                <a:latin typeface="Times New Roman" charset="0"/>
                <a:cs typeface="Times New Roman" charset="0"/>
              </a:rPr>
              <a:t>relational </a:t>
            </a:r>
            <a:r>
              <a:rPr kumimoji="0" lang="en-US" altLang="zh-CN" sz="2800" dirty="0" smtClean="0">
                <a:latin typeface="Times New Roman" charset="0"/>
                <a:cs typeface="Times New Roman" charset="0"/>
              </a:rPr>
              <a:t>approach</a:t>
            </a:r>
            <a:br>
              <a:rPr kumimoji="0" lang="en-US" altLang="zh-CN" sz="2800" dirty="0" smtClean="0">
                <a:latin typeface="Times New Roman" charset="0"/>
                <a:cs typeface="Times New Roman" charset="0"/>
              </a:rPr>
            </a:br>
            <a:r>
              <a:rPr kumimoji="0" lang="zh-CN" altLang="en-US" sz="2800" dirty="0">
                <a:latin typeface="Century Gothic" charset="0"/>
              </a:rPr>
              <a:t>古本亲民非新民，始曰心即理；先贤格人亦格物，终是致良知。</a:t>
            </a:r>
            <a:endParaRPr kumimoji="0" lang="zh-CN" altLang="en-US" sz="2800" dirty="0">
              <a:latin typeface="Times New Roman" charset="0"/>
              <a:cs typeface="Times New Roman" charset="0"/>
            </a:endParaRPr>
          </a:p>
        </p:txBody>
      </p:sp>
      <p:sp>
        <p:nvSpPr>
          <p:cNvPr id="46082" name="内容占位符 2"/>
          <p:cNvSpPr>
            <a:spLocks noGrp="1" noChangeArrowheads="1"/>
          </p:cNvSpPr>
          <p:nvPr>
            <p:ph idx="1"/>
          </p:nvPr>
        </p:nvSpPr>
        <p:spPr>
          <a:xfrm>
            <a:off x="387350" y="2275794"/>
            <a:ext cx="11628438" cy="4342719"/>
          </a:xfrm>
        </p:spPr>
        <p:txBody>
          <a:bodyPr/>
          <a:lstStyle/>
          <a:p>
            <a:pPr eaLnBrk="1" hangingPunct="1"/>
            <a:r>
              <a:rPr kumimoji="0" lang="en-US" altLang="zh-CN" sz="2000" dirty="0">
                <a:latin typeface="Times New Roman" charset="0"/>
              </a:rPr>
              <a:t>《</a:t>
            </a:r>
            <a:r>
              <a:rPr kumimoji="0" lang="zh-CN" altLang="en-US" sz="2000" dirty="0">
                <a:latin typeface="Times New Roman" charset="0"/>
              </a:rPr>
              <a:t>孟子</a:t>
            </a:r>
            <a:r>
              <a:rPr kumimoji="0" lang="en-US" altLang="zh-CN" sz="2000" dirty="0">
                <a:latin typeface="Times New Roman" charset="0"/>
              </a:rPr>
              <a:t>·</a:t>
            </a:r>
            <a:r>
              <a:rPr kumimoji="0" lang="zh-CN" altLang="en-US" sz="2000" dirty="0">
                <a:latin typeface="Times New Roman" charset="0"/>
              </a:rPr>
              <a:t>尽心上</a:t>
            </a:r>
            <a:r>
              <a:rPr kumimoji="0" lang="en-US" altLang="zh-CN" sz="2000" dirty="0">
                <a:latin typeface="Times New Roman" charset="0"/>
              </a:rPr>
              <a:t>》:“</a:t>
            </a:r>
            <a:r>
              <a:rPr kumimoji="0" lang="zh-CN" altLang="en-US" sz="2000" dirty="0">
                <a:latin typeface="Times New Roman" charset="0"/>
              </a:rPr>
              <a:t>人之所不学而能者，其良能也；所不虑而知者，其良知也。</a:t>
            </a:r>
            <a:r>
              <a:rPr kumimoji="0" lang="en-US" altLang="zh-CN" sz="2000" dirty="0">
                <a:latin typeface="Times New Roman" charset="0"/>
              </a:rPr>
              <a:t> ……</a:t>
            </a:r>
            <a:r>
              <a:rPr kumimoji="0" lang="zh-CN" altLang="en-US" sz="2000" dirty="0">
                <a:latin typeface="Times New Roman" charset="0"/>
              </a:rPr>
              <a:t>亲亲，仁也；敬长，义也。</a:t>
            </a:r>
            <a:r>
              <a:rPr kumimoji="0" lang="zh-CN" altLang="en-US" sz="2000" dirty="0" smtClean="0">
                <a:latin typeface="Times New Roman" charset="0"/>
              </a:rPr>
              <a:t>”以</a:t>
            </a:r>
            <a:r>
              <a:rPr kumimoji="0" lang="zh-CN" altLang="en-US" sz="2000" dirty="0" smtClean="0">
                <a:latin typeface="Century Gothic" charset="0"/>
              </a:rPr>
              <a:t>“亲亲”示“仁”、以“敬长”示“义” ，无法</a:t>
            </a:r>
            <a:r>
              <a:rPr kumimoji="0" lang="zh-CN" altLang="en-US" sz="2000" dirty="0">
                <a:latin typeface="Century Gothic" charset="0"/>
              </a:rPr>
              <a:t>充分显现</a:t>
            </a:r>
            <a:r>
              <a:rPr kumimoji="0" lang="zh-CN" altLang="en-US" sz="2000" dirty="0" smtClean="0">
                <a:latin typeface="Century Gothic" charset="0"/>
              </a:rPr>
              <a:t>的理念便通过“关系”得到</a:t>
            </a:r>
            <a:r>
              <a:rPr kumimoji="0" lang="zh-CN" altLang="en-US" sz="2000" dirty="0">
                <a:latin typeface="Century Gothic" charset="0"/>
              </a:rPr>
              <a:t>一种显现的</a:t>
            </a:r>
            <a:r>
              <a:rPr kumimoji="0" lang="zh-CN" altLang="en-US" sz="2000" dirty="0" smtClean="0">
                <a:latin typeface="Century Gothic" charset="0"/>
              </a:rPr>
              <a:t>形式，可知“主体是</a:t>
            </a:r>
            <a:r>
              <a:rPr kumimoji="0" lang="zh-CN" altLang="en-US" sz="2000" dirty="0">
                <a:latin typeface="Century Gothic" charset="0"/>
              </a:rPr>
              <a:t>被建构</a:t>
            </a:r>
            <a:r>
              <a:rPr kumimoji="0" lang="zh-CN" altLang="en-US" sz="2000" dirty="0" smtClean="0">
                <a:latin typeface="Century Gothic" charset="0"/>
              </a:rPr>
              <a:t>的”</a:t>
            </a:r>
            <a:r>
              <a:rPr kumimoji="0" lang="zh-CN" altLang="en-US" sz="2000" dirty="0">
                <a:latin typeface="Century Gothic" charset="0"/>
              </a:rPr>
              <a:t>（</a:t>
            </a:r>
            <a:r>
              <a:rPr kumimoji="0" lang="en-US" altLang="zh-CN" sz="2000" dirty="0">
                <a:latin typeface="Times New Roman" charset="0"/>
              </a:rPr>
              <a:t>constituted but not constitutive, Alain </a:t>
            </a:r>
            <a:r>
              <a:rPr kumimoji="0" lang="en-US" altLang="zh-CN" sz="2000" dirty="0" err="1">
                <a:latin typeface="Times New Roman" charset="0"/>
              </a:rPr>
              <a:t>Badiou</a:t>
            </a:r>
            <a:r>
              <a:rPr kumimoji="0" lang="zh-CN" altLang="en-US" sz="2000" dirty="0" smtClean="0">
                <a:latin typeface="Century Gothic" charset="0"/>
              </a:rPr>
              <a:t>）。</a:t>
            </a:r>
            <a:endParaRPr kumimoji="0" lang="en-US" altLang="zh-CN" sz="2000" dirty="0" smtClean="0">
              <a:latin typeface="Century Gothic" charset="0"/>
            </a:endParaRPr>
          </a:p>
          <a:p>
            <a:pPr eaLnBrk="1" hangingPunct="1"/>
            <a:r>
              <a:rPr kumimoji="0" lang="zh-CN" altLang="zh-CN" sz="2000" dirty="0" smtClean="0">
                <a:latin typeface="Century Gothic" charset="0"/>
              </a:rPr>
              <a:t>《</a:t>
            </a:r>
            <a:r>
              <a:rPr kumimoji="0" lang="zh-CN" altLang="en-US" sz="2000" dirty="0" smtClean="0">
                <a:latin typeface="Century Gothic" charset="0"/>
              </a:rPr>
              <a:t>传习录</a:t>
            </a:r>
            <a:r>
              <a:rPr kumimoji="0" lang="en-US" altLang="zh-CN" sz="2000" dirty="0" smtClean="0">
                <a:latin typeface="Century Gothic" charset="0"/>
              </a:rPr>
              <a:t>》</a:t>
            </a:r>
            <a:r>
              <a:rPr kumimoji="0" lang="zh-CN" altLang="en-US" sz="2000" dirty="0" smtClean="0">
                <a:latin typeface="Century Gothic" charset="0"/>
              </a:rPr>
              <a:t>第一节，徐爱记述王阳明与朱熹对“大学之道在明明德、在亲民、在止于至善”的不同读解，王阳明认为“亲民”不必解作“新民”，而是</a:t>
            </a:r>
            <a:r>
              <a:rPr kumimoji="0" lang="en-US" altLang="zh-CN" sz="2000" dirty="0" smtClean="0">
                <a:latin typeface="Century Gothic" charset="0"/>
              </a:rPr>
              <a:t>《</a:t>
            </a:r>
            <a:r>
              <a:rPr kumimoji="0" lang="zh-CN" altLang="en-US" sz="2000" dirty="0" smtClean="0">
                <a:latin typeface="Century Gothic" charset="0"/>
              </a:rPr>
              <a:t>孟子</a:t>
            </a:r>
            <a:r>
              <a:rPr kumimoji="0" lang="en-US" altLang="zh-CN" sz="2000" dirty="0" smtClean="0">
                <a:latin typeface="Century Gothic" charset="0"/>
              </a:rPr>
              <a:t>》</a:t>
            </a:r>
            <a:r>
              <a:rPr kumimoji="0" lang="zh-CN" altLang="en-US" sz="2000" dirty="0" smtClean="0">
                <a:latin typeface="Century Gothic" charset="0"/>
              </a:rPr>
              <a:t>的亲亲仁民。可见</a:t>
            </a:r>
            <a:r>
              <a:rPr kumimoji="0" lang="zh-CN" altLang="en-US" sz="2000" dirty="0">
                <a:latin typeface="Times New Roman" charset="0"/>
              </a:rPr>
              <a:t>“孝悌”并不仅仅</a:t>
            </a:r>
            <a:r>
              <a:rPr kumimoji="0" lang="zh-CN" altLang="en-US" sz="2000" dirty="0">
                <a:latin typeface="Century Gothic" charset="0"/>
              </a:rPr>
              <a:t>是伦理纲常，也是</a:t>
            </a:r>
            <a:r>
              <a:rPr kumimoji="0" lang="en-US" altLang="zh-CN" sz="2000" dirty="0">
                <a:latin typeface="Times New Roman" charset="0"/>
              </a:rPr>
              <a:t>relational </a:t>
            </a:r>
            <a:r>
              <a:rPr kumimoji="0" lang="en-US" altLang="zh-CN" sz="2000" dirty="0" smtClean="0">
                <a:latin typeface="Times New Roman" charset="0"/>
              </a:rPr>
              <a:t>approach</a:t>
            </a:r>
            <a:r>
              <a:rPr kumimoji="0" lang="zh-CN" altLang="en-US" sz="2000" dirty="0" smtClean="0">
                <a:latin typeface="Century Gothic" charset="0"/>
              </a:rPr>
              <a:t>。</a:t>
            </a:r>
            <a:r>
              <a:rPr kumimoji="0" lang="en-US" altLang="zh-CN" sz="2000" dirty="0" smtClean="0">
                <a:latin typeface="Times New Roman" charset="0"/>
              </a:rPr>
              <a:t>James </a:t>
            </a:r>
            <a:r>
              <a:rPr kumimoji="0" lang="en-US" altLang="zh-CN" sz="2000" dirty="0" err="1" smtClean="0">
                <a:latin typeface="Times New Roman" charset="0"/>
              </a:rPr>
              <a:t>Legge</a:t>
            </a:r>
            <a:r>
              <a:rPr kumimoji="0" lang="en-US" altLang="zh-CN" sz="2000" dirty="0" smtClean="0">
                <a:latin typeface="Times New Roman" charset="0"/>
              </a:rPr>
              <a:t>：</a:t>
            </a:r>
            <a:r>
              <a:rPr kumimoji="0" lang="zh-CN" altLang="en-US" sz="2000" dirty="0" smtClean="0">
                <a:latin typeface="Times New Roman" charset="0"/>
              </a:rPr>
              <a:t>中国式的</a:t>
            </a:r>
            <a:r>
              <a:rPr kumimoji="0" lang="en-US" altLang="zh-CN" sz="2000" dirty="0" smtClean="0">
                <a:latin typeface="Times New Roman" charset="0"/>
              </a:rPr>
              <a:t>operation </a:t>
            </a:r>
            <a:r>
              <a:rPr kumimoji="0" lang="en-US" altLang="zh-CN" sz="2000" dirty="0">
                <a:latin typeface="Times New Roman" charset="0"/>
              </a:rPr>
              <a:t>/ demonstration of the Tao</a:t>
            </a:r>
            <a:r>
              <a:rPr kumimoji="0" lang="en-US" altLang="zh-CN" sz="2000" dirty="0" smtClean="0">
                <a:latin typeface="Times New Roman" charset="0"/>
              </a:rPr>
              <a:t>.</a:t>
            </a:r>
          </a:p>
          <a:p>
            <a:pPr eaLnBrk="1" hangingPunct="1"/>
            <a:r>
              <a:rPr kumimoji="0" lang="zh-CN" altLang="en-US" sz="2000" dirty="0" smtClean="0">
                <a:latin typeface="Century Gothic" charset="0"/>
              </a:rPr>
              <a:t>从庞朴到乐黛</a:t>
            </a:r>
            <a:r>
              <a:rPr kumimoji="0" lang="zh-CN" altLang="en-US" sz="2000" dirty="0">
                <a:latin typeface="Century Gothic" charset="0"/>
              </a:rPr>
              <a:t>云的“执两用中、一分为三”（</a:t>
            </a:r>
            <a:r>
              <a:rPr kumimoji="0" lang="en-US" altLang="zh-CN" sz="2000" dirty="0" smtClean="0">
                <a:latin typeface="Century Gothic" charset="0"/>
              </a:rPr>
              <a:t>《</a:t>
            </a:r>
            <a:r>
              <a:rPr kumimoji="0" lang="zh-CN" altLang="en-US" sz="2000" dirty="0" smtClean="0">
                <a:latin typeface="Century Gothic" charset="0"/>
              </a:rPr>
              <a:t>九十年沧桑</a:t>
            </a:r>
            <a:r>
              <a:rPr kumimoji="0" lang="en-US" altLang="zh-CN" sz="2000" dirty="0" smtClean="0">
                <a:latin typeface="Century Gothic" charset="0"/>
              </a:rPr>
              <a:t>》276-277</a:t>
            </a:r>
            <a:r>
              <a:rPr kumimoji="0" lang="zh-CN" altLang="en-US" sz="2000" dirty="0" smtClean="0">
                <a:latin typeface="Century Gothic" charset="0"/>
              </a:rPr>
              <a:t>页）：阴爻和阳爻相加而有三画，以此解释“太极元气，涵三而一”（</a:t>
            </a:r>
            <a:r>
              <a:rPr kumimoji="0" lang="en-US" altLang="zh-CN" sz="2000" dirty="0" smtClean="0">
                <a:latin typeface="Century Gothic" charset="0"/>
              </a:rPr>
              <a:t>《</a:t>
            </a:r>
            <a:r>
              <a:rPr kumimoji="0" lang="zh-CN" altLang="en-US" sz="2000" dirty="0" smtClean="0">
                <a:latin typeface="Century Gothic" charset="0"/>
              </a:rPr>
              <a:t>汉书</a:t>
            </a:r>
            <a:r>
              <a:rPr kumimoji="0" lang="en-US" altLang="zh-CN" sz="2000" dirty="0" smtClean="0">
                <a:latin typeface="Century Gothic" charset="0"/>
              </a:rPr>
              <a:t>•</a:t>
            </a:r>
            <a:r>
              <a:rPr kumimoji="0" lang="zh-CN" altLang="en-US" sz="2000" dirty="0" smtClean="0">
                <a:latin typeface="Century Gothic" charset="0"/>
              </a:rPr>
              <a:t>律历志</a:t>
            </a:r>
            <a:r>
              <a:rPr kumimoji="0" lang="en-US" altLang="zh-CN" sz="2000" dirty="0" smtClean="0">
                <a:latin typeface="Century Gothic" charset="0"/>
              </a:rPr>
              <a:t>》</a:t>
            </a:r>
            <a:r>
              <a:rPr kumimoji="0" lang="zh-CN" altLang="en-US" sz="2000" dirty="0" smtClean="0">
                <a:latin typeface="Century Gothic" charset="0"/>
              </a:rPr>
              <a:t>），“数始于一、终于十、成于三”（</a:t>
            </a:r>
            <a:r>
              <a:rPr kumimoji="0" lang="en-US" altLang="zh-CN" sz="2000" dirty="0" smtClean="0">
                <a:latin typeface="Century Gothic" charset="0"/>
              </a:rPr>
              <a:t>《</a:t>
            </a:r>
            <a:r>
              <a:rPr kumimoji="0" lang="zh-CN" altLang="en-US" sz="2000" dirty="0" smtClean="0">
                <a:latin typeface="Century Gothic" charset="0"/>
              </a:rPr>
              <a:t>史记</a:t>
            </a:r>
            <a:r>
              <a:rPr kumimoji="0" lang="en-US" altLang="zh-CN" sz="2000" dirty="0" smtClean="0">
                <a:latin typeface="Century Gothic" charset="0"/>
              </a:rPr>
              <a:t>•</a:t>
            </a:r>
            <a:r>
              <a:rPr kumimoji="0" lang="zh-CN" altLang="en-US" sz="2000" dirty="0" smtClean="0">
                <a:latin typeface="Century Gothic" charset="0"/>
              </a:rPr>
              <a:t>律书</a:t>
            </a:r>
            <a:r>
              <a:rPr kumimoji="0" lang="en-US" altLang="zh-CN" sz="2000" dirty="0" smtClean="0">
                <a:latin typeface="Century Gothic" charset="0"/>
              </a:rPr>
              <a:t>》</a:t>
            </a:r>
            <a:r>
              <a:rPr kumimoji="0" lang="zh-CN" altLang="en-US" sz="2000" dirty="0" smtClean="0">
                <a:latin typeface="Century Gothic" charset="0"/>
              </a:rPr>
              <a:t>）。而“两”和“中”也许恰如 </a:t>
            </a:r>
            <a:r>
              <a:rPr kumimoji="0" lang="en-US" altLang="zh-CN" sz="2000" dirty="0" smtClean="0">
                <a:latin typeface="Century Gothic" charset="0"/>
              </a:rPr>
              <a:t>-1</a:t>
            </a:r>
            <a:r>
              <a:rPr kumimoji="0" lang="zh-CN" altLang="en-US" sz="2000" dirty="0" smtClean="0">
                <a:latin typeface="Century Gothic" charset="0"/>
              </a:rPr>
              <a:t>、</a:t>
            </a:r>
            <a:r>
              <a:rPr kumimoji="0" lang="en-US" altLang="zh-CN" sz="2000" dirty="0" smtClean="0">
                <a:latin typeface="Century Gothic" charset="0"/>
              </a:rPr>
              <a:t>1</a:t>
            </a:r>
            <a:r>
              <a:rPr kumimoji="0" lang="zh-CN" altLang="en-US" sz="2000" dirty="0" smtClean="0">
                <a:latin typeface="Century Gothic" charset="0"/>
              </a:rPr>
              <a:t>、</a:t>
            </a:r>
            <a:r>
              <a:rPr kumimoji="0" lang="en-US" altLang="zh-CN" sz="2000" dirty="0" smtClean="0">
                <a:latin typeface="Century Gothic" charset="0"/>
              </a:rPr>
              <a:t>0</a:t>
            </a:r>
            <a:r>
              <a:rPr kumimoji="0" lang="zh-CN" altLang="en-US" sz="2000" dirty="0" smtClean="0">
                <a:latin typeface="Century Gothic" charset="0"/>
              </a:rPr>
              <a:t>。</a:t>
            </a:r>
            <a:endParaRPr kumimoji="0" lang="en-US" altLang="zh-CN" sz="2000" dirty="0" smtClean="0">
              <a:latin typeface="Century Gothic" charset="0"/>
            </a:endParaRPr>
          </a:p>
          <a:p>
            <a:pPr eaLnBrk="1" hangingPunct="1"/>
            <a:r>
              <a:rPr kumimoji="0" lang="zh-CN" altLang="en-US" sz="2000" dirty="0" smtClean="0">
                <a:latin typeface="Century Gothic" charset="0"/>
              </a:rPr>
              <a:t>朱载堉</a:t>
            </a:r>
            <a:r>
              <a:rPr kumimoji="0" lang="en-US" altLang="zh-CN" sz="2000" dirty="0" smtClean="0">
                <a:latin typeface="Century Gothic" charset="0"/>
              </a:rPr>
              <a:t>《</a:t>
            </a:r>
            <a:r>
              <a:rPr kumimoji="0" lang="zh-CN" altLang="en-US" sz="2000" dirty="0" smtClean="0">
                <a:latin typeface="Century Gothic" charset="0"/>
              </a:rPr>
              <a:t>乐律全书</a:t>
            </a:r>
            <a:r>
              <a:rPr kumimoji="0" lang="en-US" altLang="zh-CN" sz="2000" dirty="0" smtClean="0">
                <a:latin typeface="Century Gothic" charset="0"/>
              </a:rPr>
              <a:t>》</a:t>
            </a:r>
            <a:r>
              <a:rPr kumimoji="0" lang="zh-CN" altLang="en-US" sz="2000" dirty="0" smtClean="0">
                <a:latin typeface="Century Gothic" charset="0"/>
              </a:rPr>
              <a:t>：“三分损一”或者“三分益一”的“五度相生”，首先得出宫商角徵羽，再作“损益”则有十二个半音的</a:t>
            </a:r>
            <a:r>
              <a:rPr kumimoji="0" lang="zh-CN" altLang="en-US" sz="2000" dirty="0">
                <a:latin typeface="Century Gothic" charset="0"/>
              </a:rPr>
              <a:t>“平均律”</a:t>
            </a:r>
            <a:r>
              <a:rPr kumimoji="0" lang="zh-CN" altLang="en-US" sz="2000" dirty="0" smtClean="0">
                <a:latin typeface="Century Gothic" charset="0"/>
              </a:rPr>
              <a:t>。钱德明</a:t>
            </a:r>
            <a:r>
              <a:rPr kumimoji="0" lang="zh-CN" altLang="en-US" sz="2000" dirty="0">
                <a:latin typeface="Century Gothic" charset="0"/>
              </a:rPr>
              <a:t>（</a:t>
            </a:r>
            <a:r>
              <a:rPr kumimoji="0" lang="en-US" altLang="zh-CN" sz="2000" dirty="0">
                <a:latin typeface="Times New Roman" panose="02020603050405020304" pitchFamily="18" charset="0"/>
                <a:cs typeface="Times New Roman" panose="02020603050405020304" pitchFamily="18" charset="0"/>
              </a:rPr>
              <a:t>Jean-Joseph-Marie </a:t>
            </a:r>
            <a:r>
              <a:rPr kumimoji="0" lang="en-US" altLang="zh-CN" sz="2000" dirty="0" err="1">
                <a:latin typeface="Times New Roman" panose="02020603050405020304" pitchFamily="18" charset="0"/>
                <a:cs typeface="Times New Roman" panose="02020603050405020304" pitchFamily="18" charset="0"/>
              </a:rPr>
              <a:t>Amiot</a:t>
            </a:r>
            <a:r>
              <a:rPr kumimoji="0" lang="zh-CN" altLang="en-US" sz="2000" dirty="0" smtClean="0">
                <a:latin typeface="Times New Roman" panose="02020603050405020304" pitchFamily="18" charset="0"/>
                <a:cs typeface="Times New Roman" panose="02020603050405020304" pitchFamily="18" charset="0"/>
              </a:rPr>
              <a:t>）</a:t>
            </a:r>
            <a:r>
              <a:rPr kumimoji="0" lang="en-US" altLang="zh-CN" sz="2000" dirty="0" smtClean="0">
                <a:latin typeface="Times New Roman" panose="02020603050405020304" pitchFamily="18" charset="0"/>
                <a:cs typeface="Times New Roman" panose="02020603050405020304" pitchFamily="18" charset="0"/>
              </a:rPr>
              <a:t>《</a:t>
            </a:r>
            <a:r>
              <a:rPr kumimoji="0" lang="zh-CN" altLang="en-US" sz="2000" dirty="0">
                <a:latin typeface="Times New Roman" panose="02020603050405020304" pitchFamily="18" charset="0"/>
                <a:cs typeface="Times New Roman" panose="02020603050405020304" pitchFamily="18" charset="0"/>
              </a:rPr>
              <a:t>中国古今音乐考</a:t>
            </a:r>
            <a:r>
              <a:rPr kumimoji="0" lang="en-US" altLang="zh-CN" sz="2000" dirty="0">
                <a:latin typeface="Times New Roman" panose="02020603050405020304" pitchFamily="18" charset="0"/>
                <a:cs typeface="Times New Roman" panose="02020603050405020304" pitchFamily="18" charset="0"/>
              </a:rPr>
              <a:t>》</a:t>
            </a:r>
            <a:r>
              <a:rPr kumimoji="0" lang="zh-CN" altLang="en-US" sz="2000" dirty="0">
                <a:latin typeface="Times New Roman" panose="02020603050405020304" pitchFamily="18" charset="0"/>
                <a:cs typeface="Times New Roman" panose="02020603050405020304" pitchFamily="18" charset="0"/>
              </a:rPr>
              <a:t>（</a:t>
            </a:r>
            <a:r>
              <a:rPr kumimoji="0" lang="en-US" altLang="zh-CN" sz="2000" i="1" dirty="0" err="1">
                <a:latin typeface="Times New Roman" panose="02020603050405020304" pitchFamily="18" charset="0"/>
                <a:cs typeface="Times New Roman" panose="02020603050405020304" pitchFamily="18" charset="0"/>
              </a:rPr>
              <a:t>Mdmoire</a:t>
            </a:r>
            <a:r>
              <a:rPr kumimoji="0" lang="en-US" altLang="zh-CN" sz="2000" i="1" dirty="0">
                <a:latin typeface="Times New Roman" panose="02020603050405020304" pitchFamily="18" charset="0"/>
                <a:cs typeface="Times New Roman" panose="02020603050405020304" pitchFamily="18" charset="0"/>
              </a:rPr>
              <a:t> </a:t>
            </a:r>
            <a:r>
              <a:rPr kumimoji="0" lang="en-US" altLang="zh-CN" sz="2000" i="1" dirty="0" err="1">
                <a:latin typeface="Times New Roman" panose="02020603050405020304" pitchFamily="18" charset="0"/>
                <a:cs typeface="Times New Roman" panose="02020603050405020304" pitchFamily="18" charset="0"/>
              </a:rPr>
              <a:t>sur</a:t>
            </a:r>
            <a:r>
              <a:rPr kumimoji="0" lang="en-US" altLang="zh-CN" sz="2000" i="1" dirty="0">
                <a:latin typeface="Times New Roman" panose="02020603050405020304" pitchFamily="18" charset="0"/>
                <a:cs typeface="Times New Roman" panose="02020603050405020304" pitchFamily="18" charset="0"/>
              </a:rPr>
              <a:t> la </a:t>
            </a:r>
            <a:r>
              <a:rPr kumimoji="0" lang="en-US" altLang="zh-CN" sz="2000" i="1" dirty="0" err="1">
                <a:latin typeface="Times New Roman" panose="02020603050405020304" pitchFamily="18" charset="0"/>
                <a:cs typeface="Times New Roman" panose="02020603050405020304" pitchFamily="18" charset="0"/>
              </a:rPr>
              <a:t>musiquedes</a:t>
            </a:r>
            <a:r>
              <a:rPr kumimoji="0" lang="en-US" altLang="zh-CN" sz="2000" i="1" dirty="0">
                <a:latin typeface="Times New Roman" panose="02020603050405020304" pitchFamily="18" charset="0"/>
                <a:cs typeface="Times New Roman" panose="02020603050405020304" pitchFamily="18" charset="0"/>
              </a:rPr>
              <a:t> </a:t>
            </a:r>
            <a:r>
              <a:rPr kumimoji="0" lang="en-US" altLang="zh-CN" sz="2000" i="1" dirty="0" err="1" smtClean="0">
                <a:latin typeface="Times New Roman" panose="02020603050405020304" pitchFamily="18" charset="0"/>
                <a:cs typeface="Times New Roman" panose="02020603050405020304" pitchFamily="18" charset="0"/>
              </a:rPr>
              <a:t>Chinois</a:t>
            </a:r>
            <a:r>
              <a:rPr kumimoji="0" lang="en-US" altLang="zh-CN" sz="2000" i="1" dirty="0" smtClean="0">
                <a:latin typeface="Times New Roman" panose="02020603050405020304" pitchFamily="18" charset="0"/>
                <a:cs typeface="Times New Roman" panose="02020603050405020304" pitchFamily="18" charset="0"/>
              </a:rPr>
              <a:t> </a:t>
            </a:r>
            <a:r>
              <a:rPr kumimoji="0" lang="en-US" altLang="zh-CN" sz="2000" i="1" dirty="0" err="1">
                <a:latin typeface="Times New Roman" panose="02020603050405020304" pitchFamily="18" charset="0"/>
                <a:cs typeface="Times New Roman" panose="02020603050405020304" pitchFamily="18" charset="0"/>
              </a:rPr>
              <a:t>tant</a:t>
            </a:r>
            <a:r>
              <a:rPr kumimoji="0" lang="en-US" altLang="zh-CN" sz="2000" i="1" dirty="0">
                <a:latin typeface="Times New Roman" panose="02020603050405020304" pitchFamily="18" charset="0"/>
                <a:cs typeface="Times New Roman" panose="02020603050405020304" pitchFamily="18" charset="0"/>
              </a:rPr>
              <a:t> </a:t>
            </a:r>
            <a:r>
              <a:rPr kumimoji="0" lang="en-US" altLang="zh-CN" sz="2000" i="1" dirty="0" err="1">
                <a:latin typeface="Times New Roman" panose="02020603050405020304" pitchFamily="18" charset="0"/>
                <a:cs typeface="Times New Roman" panose="02020603050405020304" pitchFamily="18" charset="0"/>
              </a:rPr>
              <a:t>anciens</a:t>
            </a:r>
            <a:r>
              <a:rPr kumimoji="0" lang="en-US" altLang="zh-CN" sz="2000" i="1" dirty="0">
                <a:latin typeface="Times New Roman" panose="02020603050405020304" pitchFamily="18" charset="0"/>
                <a:cs typeface="Times New Roman" panose="02020603050405020304" pitchFamily="18" charset="0"/>
              </a:rPr>
              <a:t> </a:t>
            </a:r>
            <a:r>
              <a:rPr kumimoji="0" lang="en-US" altLang="zh-CN" sz="2000" i="1" dirty="0" err="1">
                <a:latin typeface="Times New Roman" panose="02020603050405020304" pitchFamily="18" charset="0"/>
                <a:cs typeface="Times New Roman" panose="02020603050405020304" pitchFamily="18" charset="0"/>
              </a:rPr>
              <a:t>que</a:t>
            </a:r>
            <a:r>
              <a:rPr kumimoji="0" lang="en-US" altLang="zh-CN" sz="2000" i="1" dirty="0">
                <a:latin typeface="Times New Roman" panose="02020603050405020304" pitchFamily="18" charset="0"/>
                <a:cs typeface="Times New Roman" panose="02020603050405020304" pitchFamily="18" charset="0"/>
              </a:rPr>
              <a:t> </a:t>
            </a:r>
            <a:r>
              <a:rPr kumimoji="0" lang="en-US" altLang="zh-CN" sz="2000" i="1" dirty="0" err="1" smtClean="0">
                <a:latin typeface="Times New Roman" panose="02020603050405020304" pitchFamily="18" charset="0"/>
                <a:cs typeface="Times New Roman" panose="02020603050405020304" pitchFamily="18" charset="0"/>
              </a:rPr>
              <a:t>modernes</a:t>
            </a:r>
            <a:r>
              <a:rPr kumimoji="0" lang="en-US" altLang="zh-CN" sz="2000" dirty="0" smtClean="0">
                <a:latin typeface="Times New Roman" panose="02020603050405020304" pitchFamily="18" charset="0"/>
                <a:cs typeface="Times New Roman" panose="02020603050405020304" pitchFamily="18" charset="0"/>
              </a:rPr>
              <a:t>, 1779</a:t>
            </a:r>
            <a:r>
              <a:rPr kumimoji="0" lang="zh-CN" altLang="en-US" sz="2000" dirty="0" smtClean="0">
                <a:latin typeface="Times New Roman" panose="02020603050405020304" pitchFamily="18" charset="0"/>
                <a:cs typeface="Times New Roman" panose="02020603050405020304" pitchFamily="18" charset="0"/>
              </a:rPr>
              <a:t>）</a:t>
            </a:r>
            <a:r>
              <a:rPr kumimoji="0" lang="zh-CN" altLang="en-US" sz="2000" dirty="0">
                <a:latin typeface="Century Gothic" charset="0"/>
              </a:rPr>
              <a:t>正是根据朱载堉的</a:t>
            </a:r>
            <a:r>
              <a:rPr kumimoji="0" lang="en-US" altLang="zh-CN" sz="2000" dirty="0">
                <a:latin typeface="Century Gothic" charset="0"/>
              </a:rPr>
              <a:t>《</a:t>
            </a:r>
            <a:r>
              <a:rPr kumimoji="0" lang="zh-CN" altLang="en-US" sz="2000" dirty="0">
                <a:latin typeface="Century Gothic" charset="0"/>
              </a:rPr>
              <a:t>律吕精义</a:t>
            </a:r>
            <a:r>
              <a:rPr kumimoji="0" lang="en-US" altLang="zh-CN" sz="2000" dirty="0">
                <a:latin typeface="Century Gothic" charset="0"/>
              </a:rPr>
              <a:t>》</a:t>
            </a:r>
            <a:r>
              <a:rPr kumimoji="0" lang="zh-CN" altLang="en-US" sz="2000" dirty="0">
                <a:latin typeface="Century Gothic" charset="0"/>
              </a:rPr>
              <a:t>，提出十二平均律应该是来自</a:t>
            </a:r>
            <a:r>
              <a:rPr kumimoji="0" lang="zh-CN" altLang="en-US" sz="2000" dirty="0" smtClean="0">
                <a:latin typeface="Century Gothic" charset="0"/>
              </a:rPr>
              <a:t>中国</a:t>
            </a:r>
            <a:r>
              <a:rPr kumimoji="0" lang="zh-CN" altLang="en-US" sz="2000" dirty="0">
                <a:latin typeface="Century Gothic" charset="0"/>
              </a:rPr>
              <a:t>。</a:t>
            </a:r>
            <a:r>
              <a:rPr kumimoji="0" lang="zh-CN" altLang="en-US" sz="2000" dirty="0" smtClean="0">
                <a:latin typeface="Century Gothic" charset="0"/>
              </a:rPr>
              <a:t>问题：为什么并无与之相应的音乐实践？</a:t>
            </a:r>
            <a:endParaRPr kumimoji="0" lang="en-US" altLang="zh-CN" sz="2000" dirty="0">
              <a:latin typeface="Century Gothic" charset="0"/>
            </a:endParaRPr>
          </a:p>
        </p:txBody>
      </p:sp>
      <p:pic>
        <p:nvPicPr>
          <p:cNvPr id="46083" name="图片 6" descr="人民大学校徽人大红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26688" y="0"/>
            <a:ext cx="1189037" cy="118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离子会议室">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离子会议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2430</TotalTime>
  <Words>4970</Words>
  <Application>Microsoft Office PowerPoint</Application>
  <PresentationFormat>宽屏</PresentationFormat>
  <Paragraphs>145</Paragraphs>
  <Slides>29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黑体</vt:lpstr>
      <vt:lpstr>华文行楷</vt:lpstr>
      <vt:lpstr>宋体</vt:lpstr>
      <vt:lpstr>Arial</vt:lpstr>
      <vt:lpstr>Calibri</vt:lpstr>
      <vt:lpstr>Century Gothic</vt:lpstr>
      <vt:lpstr>Times New Roman</vt:lpstr>
      <vt:lpstr>Wingdings</vt:lpstr>
      <vt:lpstr>Wingdings 3</vt:lpstr>
      <vt:lpstr>离子会议室</vt:lpstr>
      <vt:lpstr>从“非己而己”到“相待而成”的“是一是二图”            ——two natures in one person, ambivalence, polarity &amp; reciprocity  </vt:lpstr>
      <vt:lpstr>第一讲之后的问题：“知行”的翻译为何要取义于hermeneutics？</vt:lpstr>
      <vt:lpstr>翻译活动中的文化差异与文化过滤</vt:lpstr>
      <vt:lpstr>阴阳两极的互动与马克思主义辩证法的关系</vt:lpstr>
      <vt:lpstr>关于上述问题的详细讨论</vt:lpstr>
      <vt:lpstr>乾隆：是一是二图</vt:lpstr>
      <vt:lpstr>另参宋人绘册页 （台北故宫博物院）</vt:lpstr>
      <vt:lpstr>与“养心殿偶题”“长春书屋偶笔”相应的“那罗延窟题并书”</vt:lpstr>
      <vt:lpstr>Operation/ Demonstration之中的relational approach 古本亲民非新民，始曰心即理；先贤格人亦格物，终是致良知。</vt:lpstr>
      <vt:lpstr>三分损益-五度相生-十二平均律</vt:lpstr>
      <vt:lpstr>“不一不二”与“神人二性”的互参</vt:lpstr>
      <vt:lpstr>拉辛格（本笃十六世）-贝尔格里奥（方济各）</vt:lpstr>
      <vt:lpstr>Piano vs. Pizza</vt:lpstr>
      <vt:lpstr>The Two Popes</vt:lpstr>
      <vt:lpstr>  Two Pipes</vt:lpstr>
      <vt:lpstr>福柯：所说和所示相互转移，从而相互遮掩。 </vt:lpstr>
      <vt:lpstr>The Metaphor of "Two Pipes" in the Movie of "The Two Popes"</vt:lpstr>
      <vt:lpstr>“教宗”与“烟斗”互为隐喻</vt:lpstr>
      <vt:lpstr>齐泽克:《不敢问希区柯克的就去问拉康》</vt:lpstr>
      <vt:lpstr>中西之间语言问题的延展</vt:lpstr>
      <vt:lpstr>张东荪《思想、言语与文化》（1938）</vt:lpstr>
      <vt:lpstr>“言语左右思想、言语引导思想”的“一个实例”</vt:lpstr>
      <vt:lpstr>克里斯蒂娃（Julia Kristeva）读到的张东荪文章英译本</vt:lpstr>
      <vt:lpstr>穆祖姆达对张东荪的转述</vt:lpstr>
      <vt:lpstr>克里斯蒂娃（Julia Kristeva）“Word, Dialogue and Novel”</vt:lpstr>
      <vt:lpstr>Reciprocity – correlation - polarity</vt:lpstr>
      <vt:lpstr>Reciprocity – correlation - polarity</vt:lpstr>
      <vt:lpstr>《中国文化辞典》可供思考的条目</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历史批评、后殖民批评与中国意识的圣经学</dc:title>
  <dc:creator>Jing Zhang</dc:creator>
  <cp:lastModifiedBy>杨慧林</cp:lastModifiedBy>
  <cp:revision>530</cp:revision>
  <dcterms:created xsi:type="dcterms:W3CDTF">2017-06-20T14:55:59Z</dcterms:created>
  <dcterms:modified xsi:type="dcterms:W3CDTF">2021-06-18T09:37:44Z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