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5" r:id="rId3"/>
    <p:sldId id="337" r:id="rId4"/>
    <p:sldId id="357" r:id="rId5"/>
    <p:sldId id="333" r:id="rId6"/>
    <p:sldId id="259" r:id="rId7"/>
    <p:sldId id="351" r:id="rId8"/>
    <p:sldId id="328" r:id="rId9"/>
    <p:sldId id="299" r:id="rId10"/>
    <p:sldId id="326" r:id="rId11"/>
    <p:sldId id="355" r:id="rId12"/>
    <p:sldId id="329" r:id="rId13"/>
    <p:sldId id="356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/>
  </p:normalViewPr>
  <p:slideViewPr>
    <p:cSldViewPr snapToGrid="0" snapToObjects="1">
      <p:cViewPr varScale="1">
        <p:scale>
          <a:sx n="96" d="100"/>
          <a:sy n="96" d="100"/>
        </p:scale>
        <p:origin x="17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中国文明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第十周：丝、麻、棉、毛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880" y="5408767"/>
            <a:ext cx="857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从丝绸之路到棉花之路，世界上的文明是如何交往的。</a:t>
            </a:r>
          </a:p>
        </p:txBody>
      </p:sp>
      <p:pic>
        <p:nvPicPr>
          <p:cNvPr id="6" name="图片 5" descr="u=3489035220,4073461124&amp;fm=21&amp;gp=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0" y="2017059"/>
            <a:ext cx="3298120" cy="3298120"/>
          </a:xfrm>
          <a:prstGeom prst="rect">
            <a:avLst/>
          </a:prstGeom>
        </p:spPr>
      </p:pic>
      <p:pic>
        <p:nvPicPr>
          <p:cNvPr id="7" name="图片 6" descr="85712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38" y="2017058"/>
            <a:ext cx="3454924" cy="3298120"/>
          </a:xfrm>
          <a:prstGeom prst="rect">
            <a:avLst/>
          </a:prstGeom>
        </p:spPr>
      </p:pic>
      <p:pic>
        <p:nvPicPr>
          <p:cNvPr id="9" name="图片 8" descr="69362112_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99" y="2017058"/>
            <a:ext cx="4621524" cy="3298119"/>
          </a:xfrm>
          <a:prstGeom prst="rect">
            <a:avLst/>
          </a:prstGeom>
        </p:spPr>
      </p:pic>
      <p:pic>
        <p:nvPicPr>
          <p:cNvPr id="10" name="图片 9" descr="20130218094436-196275955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25" y="2017059"/>
            <a:ext cx="4711598" cy="32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棉花之路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2300" y="2133600"/>
            <a:ext cx="4425950" cy="39925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棉花之路一：逆向丝绸之路</a:t>
            </a:r>
            <a:endParaRPr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lang="zh-CN" altLang="zh-CN" dirty="0">
                <a:latin typeface="华文中宋"/>
                <a:ea typeface="华文中宋"/>
                <a:cs typeface="华文中宋"/>
              </a:rPr>
              <a:t>自中亚细亚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进入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新疆吐鲁番，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再进入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河西走廊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。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以棉类绵：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《梁书·西北诸戎传》“高昌多草木，草实如茧，茧中丝如细缕，名为</a:t>
            </a:r>
            <a:r>
              <a:rPr lang="zh-CN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白叠子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，国人多取织以为布”。</a:t>
            </a: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棉布亦称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白叠布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白叠子应是一年生非洲棉。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 3" descr="20131220084841-2022074877.jp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133599"/>
            <a:ext cx="4148137" cy="38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19193" y="914400"/>
            <a:ext cx="4040108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棉花之路二：逆向南方丝绸之路</a:t>
            </a:r>
            <a:endParaRPr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自印度进入缅甸，再进入云贵高原和华南地区。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木棉或者梧桐木，“</a:t>
            </a:r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木童布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” “有梧桐木花，织以为布，幅广五尺，洁白不受垢污”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禹贡</a:t>
            </a:r>
            <a:r>
              <a:rPr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》“</a:t>
            </a:r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岛夷卉服，厥篚织贝”。吉贝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为音译，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楞严经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称</a:t>
            </a:r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劫波罗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，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后汉书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南蛮西南夷传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称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“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帛叠”。</a:t>
            </a:r>
          </a:p>
          <a:p>
            <a:pPr>
              <a:spcBef>
                <a:spcPct val="50000"/>
              </a:spcBef>
            </a:pP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3" name="内容占位符 2" descr="7c1ed21b0ef41bd5e78b56fd51da81cb38db3dd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 b="7303"/>
          <a:stretch>
            <a:fillRect/>
          </a:stretch>
        </p:blipFill>
        <p:spPr>
          <a:xfrm>
            <a:off x="4783567" y="914400"/>
            <a:ext cx="4069080" cy="5101831"/>
          </a:xfrm>
        </p:spPr>
      </p:pic>
    </p:spTree>
    <p:extLst>
      <p:ext uri="{BB962C8B-B14F-4D97-AF65-F5344CB8AC3E}">
        <p14:creationId xmlns:p14="http://schemas.microsoft.com/office/powerpoint/2010/main" val="84601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5600" y="914400"/>
            <a:ext cx="43815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zh-CN" altLang="en-US" sz="22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棉花之路三：逆向海上丝绸之路</a:t>
            </a:r>
            <a:endParaRPr kumimoji="1" lang="en-US" altLang="zh-CN" sz="2200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pPr>
              <a:spcBef>
                <a:spcPts val="1200"/>
              </a:spcBef>
            </a:pP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起于西汉时期，自越南经海路至海南岛、福建和广东。</a:t>
            </a:r>
            <a:endParaRPr kumimoji="1" lang="en-US" altLang="zh-CN" sz="2200" dirty="0">
              <a:latin typeface="华文中宋"/>
              <a:ea typeface="华文中宋"/>
              <a:cs typeface="华文中宋"/>
            </a:endParaRPr>
          </a:p>
          <a:p>
            <a:pPr>
              <a:spcBef>
                <a:spcPts val="1200"/>
              </a:spcBef>
            </a:pP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多年生印度棉和美洲棉都沿此条线路进入中国。</a:t>
            </a:r>
            <a:endParaRPr kumimoji="1" lang="en-US" altLang="zh-CN" sz="2200" dirty="0">
              <a:latin typeface="华文中宋"/>
              <a:ea typeface="华文中宋"/>
              <a:cs typeface="华文中宋"/>
            </a:endParaRPr>
          </a:p>
          <a:p>
            <a:pPr>
              <a:spcBef>
                <a:spcPts val="1200"/>
              </a:spcBef>
            </a:pP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汉代西南生产“</a:t>
            </a:r>
            <a:r>
              <a:rPr kumimoji="1" lang="zh-CN" altLang="en-US" sz="22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越布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”和“</a:t>
            </a:r>
            <a:r>
              <a:rPr kumimoji="1" lang="zh-CN" altLang="en-US" sz="22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广幅布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”</a:t>
            </a:r>
          </a:p>
          <a:p>
            <a:pPr>
              <a:spcBef>
                <a:spcPts val="1200"/>
              </a:spcBef>
            </a:pPr>
            <a:r>
              <a:rPr kumimoji="1" lang="en-US" altLang="zh-CN" sz="2200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后汉书</a:t>
            </a:r>
            <a:r>
              <a:rPr kumimoji="1" lang="en-US" altLang="zh-CN" sz="2200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南蛮传</a:t>
            </a:r>
            <a:r>
              <a:rPr kumimoji="1" lang="en-US" altLang="zh-CN" sz="2200" dirty="0"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武帝末年，朱崖太守会稽孙幸调广幅布献之”。</a:t>
            </a:r>
            <a:endParaRPr kumimoji="1" lang="en-US" altLang="zh-CN" sz="2200" dirty="0">
              <a:latin typeface="华文中宋"/>
              <a:ea typeface="华文中宋"/>
              <a:cs typeface="华文中宋"/>
            </a:endParaRPr>
          </a:p>
          <a:p>
            <a:pPr>
              <a:spcBef>
                <a:spcPts val="1200"/>
              </a:spcBef>
            </a:pP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南朝尚布衣，</a:t>
            </a:r>
            <a:r>
              <a:rPr kumimoji="1" lang="en-US" altLang="zh-CN" sz="2200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太平广记</a:t>
            </a:r>
            <a:r>
              <a:rPr kumimoji="1" lang="en-US" altLang="zh-CN" sz="2200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有“</a:t>
            </a:r>
            <a:r>
              <a:rPr kumimoji="1" lang="zh-CN" altLang="en-US" sz="22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桂布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”，白居易“</a:t>
            </a:r>
            <a:r>
              <a:rPr kumimoji="1" lang="zh-CN" altLang="en-US" sz="22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桂布白似雪</a:t>
            </a:r>
            <a:r>
              <a:rPr kumimoji="1" lang="zh-CN" altLang="en-US" sz="2200" dirty="0">
                <a:latin typeface="华文中宋"/>
                <a:ea typeface="华文中宋"/>
                <a:cs typeface="华文中宋"/>
              </a:rPr>
              <a:t>”。</a:t>
            </a:r>
            <a:endParaRPr kumimoji="1" lang="en-US" altLang="zh-CN" sz="2200" dirty="0">
              <a:latin typeface="华文中宋"/>
              <a:ea typeface="华文中宋"/>
              <a:cs typeface="华文中宋"/>
            </a:endParaRPr>
          </a:p>
          <a:p>
            <a:endParaRPr kumimoji="1" lang="zh-CN" altLang="en-US" sz="2000" dirty="0"/>
          </a:p>
        </p:txBody>
      </p:sp>
      <p:pic>
        <p:nvPicPr>
          <p:cNvPr id="4" name="内容占位符 3" descr="14029876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r="23865"/>
          <a:stretch>
            <a:fillRect/>
          </a:stretch>
        </p:blipFill>
        <p:spPr>
          <a:xfrm>
            <a:off x="5219700" y="914400"/>
            <a:ext cx="3632200" cy="5211763"/>
          </a:xfrm>
        </p:spPr>
      </p:pic>
    </p:spTree>
    <p:extLst>
      <p:ext uri="{BB962C8B-B14F-4D97-AF65-F5344CB8AC3E}">
        <p14:creationId xmlns:p14="http://schemas.microsoft.com/office/powerpoint/2010/main" val="300766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5600" y="914400"/>
            <a:ext cx="43815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从绵到棉</a:t>
            </a:r>
            <a:endParaRPr lang="en-US" altLang="zh-CN" sz="2400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endParaRPr lang="en-US" altLang="zh-CN" sz="2400" dirty="0">
              <a:latin typeface="华文中宋"/>
              <a:ea typeface="华文中宋"/>
              <a:cs typeface="华文中宋"/>
            </a:endParaRPr>
          </a:p>
          <a:p>
            <a:r>
              <a:rPr lang="zh-CN" altLang="zh-CN" sz="2400" dirty="0">
                <a:latin typeface="华文中宋"/>
                <a:ea typeface="华文中宋"/>
                <a:cs typeface="华文中宋"/>
              </a:rPr>
              <a:t>公元</a:t>
            </a:r>
            <a:r>
              <a:rPr lang="en-US" altLang="zh-CN" sz="2400" dirty="0">
                <a:latin typeface="华文中宋"/>
                <a:ea typeface="华文中宋"/>
                <a:cs typeface="华文中宋"/>
              </a:rPr>
              <a:t>1289</a:t>
            </a:r>
            <a:r>
              <a:rPr lang="zh-CN" altLang="zh-CN" sz="2400" dirty="0">
                <a:latin typeface="华文中宋"/>
                <a:ea typeface="华文中宋"/>
                <a:cs typeface="华文中宋"/>
              </a:rPr>
              <a:t>年，元于行省设置木棉提举司，王祯《农书》“</a:t>
            </a:r>
            <a:r>
              <a:rPr lang="zh-CN" altLang="zh-CN" sz="24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夫木棉为物，不蚕而绵，不麻而布，又代兼毡毯之用</a:t>
            </a:r>
            <a:r>
              <a:rPr lang="zh-CN" altLang="zh-CN" sz="2400" dirty="0">
                <a:latin typeface="华文中宋"/>
                <a:ea typeface="华文中宋"/>
                <a:cs typeface="华文中宋"/>
              </a:rPr>
              <a:t>”。</a:t>
            </a:r>
          </a:p>
          <a:p>
            <a:endParaRPr kumimoji="1" lang="zh-CN" altLang="en-US" sz="2000" dirty="0"/>
          </a:p>
        </p:txBody>
      </p:sp>
      <p:pic>
        <p:nvPicPr>
          <p:cNvPr id="3" name="内容占位符 2" descr="u=2243538425,4051277915&amp;fm=11&amp;gp=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r="28130"/>
          <a:stretch>
            <a:fillRect/>
          </a:stretch>
        </p:blipFill>
        <p:spPr>
          <a:xfrm>
            <a:off x="5219700" y="914400"/>
            <a:ext cx="3632200" cy="5211763"/>
          </a:xfrm>
        </p:spPr>
      </p:pic>
    </p:spTree>
    <p:extLst>
      <p:ext uri="{BB962C8B-B14F-4D97-AF65-F5344CB8AC3E}">
        <p14:creationId xmlns:p14="http://schemas.microsoft.com/office/powerpoint/2010/main" val="367612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4800" y="711199"/>
            <a:ext cx="8553450" cy="863601"/>
          </a:xfrm>
        </p:spPr>
        <p:txBody>
          <a:bodyPr>
            <a:normAutofit/>
          </a:bodyPr>
          <a:lstStyle/>
          <a:p>
            <a:r>
              <a:rPr kumimoji="1" lang="zh-CN" altLang="en-US" sz="36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丝绸之路与棉花之路</a:t>
            </a:r>
          </a:p>
        </p:txBody>
      </p:sp>
      <p:pic>
        <p:nvPicPr>
          <p:cNvPr id="2" name="内容占位符 1" descr="397273-20160314090447553-892007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0" b="-40780"/>
          <a:stretch>
            <a:fillRect/>
          </a:stretch>
        </p:blipFill>
        <p:spPr>
          <a:xfrm>
            <a:off x="304800" y="1300473"/>
            <a:ext cx="8553451" cy="4825691"/>
          </a:xfrm>
        </p:spPr>
      </p:pic>
    </p:spTree>
    <p:extLst>
      <p:ext uri="{BB962C8B-B14F-4D97-AF65-F5344CB8AC3E}">
        <p14:creationId xmlns:p14="http://schemas.microsoft.com/office/powerpoint/2010/main" val="168637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毛：非农业民族的服饰方式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4238" y="1923022"/>
            <a:ext cx="4012711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皮：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羽：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以羽毛为服饰</a:t>
            </a:r>
            <a:endParaRPr kumimoji="1" lang="en-US" altLang="zh-CN" dirty="0">
              <a:solidFill>
                <a:srgbClr val="0000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毛：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羊毛、驼毛、兔毛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绒：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羊绒、驼绒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</p:txBody>
      </p:sp>
      <p:pic>
        <p:nvPicPr>
          <p:cNvPr id="5" name="图片 4" descr="48995664_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1818761"/>
            <a:ext cx="3767137" cy="45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19099" y="4826000"/>
            <a:ext cx="8304213" cy="1142999"/>
          </a:xfrm>
        </p:spPr>
        <p:txBody>
          <a:bodyPr>
            <a:normAutofit/>
          </a:bodyPr>
          <a:lstStyle/>
          <a:p>
            <a:r>
              <a:rPr kumimoji="1" lang="zh-CN" altLang="en-US" sz="18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彝族男性皮袄：</a:t>
            </a:r>
            <a:r>
              <a:rPr kumimoji="1" lang="zh-CN" altLang="en-US" sz="1800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仅剥皮加工。</a:t>
            </a:r>
            <a:endParaRPr kumimoji="1" lang="zh-CN" altLang="en-US" sz="18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占位符 3" descr="002564b0295b166c920a3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50" r="-30850"/>
          <a:stretch>
            <a:fillRect/>
          </a:stretch>
        </p:blipFill>
        <p:spPr>
          <a:xfrm>
            <a:off x="0" y="168816"/>
            <a:ext cx="8996363" cy="4009484"/>
          </a:xfrm>
        </p:spPr>
      </p:pic>
    </p:spTree>
    <p:extLst>
      <p:ext uri="{BB962C8B-B14F-4D97-AF65-F5344CB8AC3E}">
        <p14:creationId xmlns:p14="http://schemas.microsoft.com/office/powerpoint/2010/main" val="165547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19099" y="4826000"/>
            <a:ext cx="8304213" cy="1142999"/>
          </a:xfrm>
        </p:spPr>
        <p:txBody>
          <a:bodyPr>
            <a:normAutofit/>
          </a:bodyPr>
          <a:lstStyle/>
          <a:p>
            <a:r>
              <a:rPr kumimoji="1" lang="zh-CN" altLang="en-US" sz="18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羽人和羽衣：</a:t>
            </a:r>
            <a:r>
              <a:rPr kumimoji="1" lang="zh-CN" altLang="en-US" sz="1800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以羽毛为装饰。</a:t>
            </a:r>
            <a:endParaRPr kumimoji="1" lang="zh-CN" altLang="en-US" sz="18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7" name="图片 6" descr="图片包含 图示&#10;&#10;描述已自动生成">
            <a:extLst>
              <a:ext uri="{FF2B5EF4-FFF2-40B4-BE49-F238E27FC236}">
                <a16:creationId xmlns:a16="http://schemas.microsoft.com/office/drawing/2014/main" id="{6A81D908-1914-7347-AD31-86B3F303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5" y="722897"/>
            <a:ext cx="3448947" cy="3180696"/>
          </a:xfrm>
          <a:prstGeom prst="rect">
            <a:avLst/>
          </a:prstGeom>
        </p:spPr>
      </p:pic>
      <p:pic>
        <p:nvPicPr>
          <p:cNvPr id="9" name="图片 8" descr="图片包含 照片, 不同, 各种, 项目&#10;&#10;描述已自动生成">
            <a:extLst>
              <a:ext uri="{FF2B5EF4-FFF2-40B4-BE49-F238E27FC236}">
                <a16:creationId xmlns:a16="http://schemas.microsoft.com/office/drawing/2014/main" id="{EC51BCDC-0939-D044-88F5-F2BA3FD8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5" y="630495"/>
            <a:ext cx="49784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599"/>
            <a:ext cx="2475395" cy="1529711"/>
          </a:xfrm>
        </p:spPr>
        <p:txBody>
          <a:bodyPr>
            <a:no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以羊毛为主体的毛纺制品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034909"/>
          </a:xfrm>
        </p:spPr>
        <p:txBody>
          <a:bodyPr>
            <a:normAutofit/>
          </a:bodyPr>
          <a:lstStyle/>
          <a:p>
            <a:r>
              <a:rPr lang="zh-CN" altLang="zh-CN" dirty="0">
                <a:latin typeface="华文中宋"/>
                <a:ea typeface="华文中宋"/>
                <a:cs typeface="华文中宋"/>
              </a:rPr>
              <a:t>羊毛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为最主要的毛纺原料。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lang="zh-CN" altLang="en-US" dirty="0">
                <a:latin typeface="华文中宋"/>
                <a:ea typeface="华文中宋"/>
                <a:cs typeface="华文中宋"/>
              </a:rPr>
              <a:t>毛质分类：</a:t>
            </a:r>
            <a:r>
              <a:rPr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毛、绒</a:t>
            </a:r>
            <a:endParaRPr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lang="zh-CN" altLang="en-US" dirty="0">
                <a:latin typeface="华文中宋"/>
                <a:ea typeface="华文中宋"/>
                <a:cs typeface="华文中宋"/>
              </a:rPr>
              <a:t>毛纺技术：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采毛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（铰毛、拔绒）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、净毛（去脂，去杂质）、弹毛</a:t>
            </a:r>
          </a:p>
          <a:p>
            <a:r>
              <a:rPr lang="zh-CN" altLang="zh-CN" dirty="0">
                <a:latin typeface="华文中宋"/>
                <a:ea typeface="华文中宋"/>
                <a:cs typeface="华文中宋"/>
              </a:rPr>
              <a:t>绵羊的种属：蒙古种，适合织粗织物和毛毯。西藏种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和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哈萨克种，适合做精细毛织物。内地湖羊、夏羊、同羊，质量近西藏种。</a:t>
            </a:r>
          </a:p>
          <a:p>
            <a:r>
              <a:rPr lang="zh-CN" altLang="en-US" dirty="0">
                <a:latin typeface="华文中宋"/>
                <a:ea typeface="华文中宋"/>
                <a:cs typeface="华文中宋"/>
              </a:rPr>
              <a:t>毛织品分类：</a:t>
            </a:r>
            <a:r>
              <a:rPr lang="zh-CN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毡、毯、褐、罽</a:t>
            </a:r>
            <a:r>
              <a:rPr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Ji</a:t>
            </a:r>
            <a:r>
              <a:rPr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）</a:t>
            </a:r>
            <a:endParaRPr lang="zh-CN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</p:txBody>
      </p:sp>
      <p:pic>
        <p:nvPicPr>
          <p:cNvPr id="5" name="图片占位符 4" descr="2015042112230457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r="29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40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新疆罗布卓尔（公元前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1880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年）：经纬线密度每厘米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5-8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根。</a:t>
            </a: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青海都兰诺木洪：经线每厘米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14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根，纬线每厘米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6-7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根。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哈密遗址（等同于商代）：经纬线密度达到每厘米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20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根。</a:t>
            </a:r>
          </a:p>
          <a:p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1231900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毛纺制品</a:t>
            </a:r>
          </a:p>
        </p:txBody>
      </p:sp>
      <p:pic>
        <p:nvPicPr>
          <p:cNvPr id="5" name="图片占位符 4" descr="timg.jpe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5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59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技术近同于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纬锦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1959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年民丰东汉墓出土人兽葡萄纹罽。</a:t>
            </a:r>
            <a:endParaRPr kumimoji="1" lang="en-US" altLang="zh-CN" dirty="0">
              <a:solidFill>
                <a:srgbClr val="0000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大元毡罽工物记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：五块地毯总面积达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992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平方尺，用毛千余斤。</a:t>
            </a:r>
          </a:p>
          <a:p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1231900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毛织：</a:t>
            </a:r>
            <a:br>
              <a:rPr kumimoji="1" lang="en-US" altLang="zh-CN" sz="2400" dirty="0">
                <a:latin typeface="华文中宋"/>
                <a:ea typeface="华文中宋"/>
                <a:cs typeface="华文中宋"/>
              </a:rPr>
            </a:br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挖梭与纬线构图</a:t>
            </a:r>
          </a:p>
        </p:txBody>
      </p:sp>
      <p:pic>
        <p:nvPicPr>
          <p:cNvPr id="5" name="图片占位符 4" descr="plate_170069_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31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棉：进入中国的树上羊毛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9100" y="1933061"/>
            <a:ext cx="7169150" cy="3992563"/>
          </a:xfrm>
        </p:spPr>
        <p:txBody>
          <a:bodyPr>
            <a:normAutofit fontScale="85000" lnSpcReduction="10000"/>
          </a:bodyPr>
          <a:lstStyle/>
          <a:p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棉属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锦葵科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。主要的栽培种包括亚洲棉、非洲棉、陆地棉、海岛棉。</a:t>
            </a: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亚洲棉：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原产印度，多年生木本，公元前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1000-500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年自印度传出，西至非洲和地中海，东至缅甸、越南、马来亚。张勃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吴录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：“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交趾定安县有木棉树，高丈，实如酒杯，口有棉，如蚕之丝也，又可作布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”。高棉为木棉。</a:t>
            </a: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非洲棉：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草棉，一年生，原属热带，公元前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100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年的埃及已经出现非洲棉籽，现已基本被淘汰。</a:t>
            </a: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陆地棉和海岛棉：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在美洲</a:t>
            </a:r>
            <a:r>
              <a:rPr kumimoji="1" lang="en-US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培育和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栽培。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1786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年起在北美大面积种植，系目前的主要棉种，占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80%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以上的产量。</a:t>
            </a:r>
          </a:p>
        </p:txBody>
      </p:sp>
    </p:spTree>
    <p:extLst>
      <p:ext uri="{BB962C8B-B14F-4D97-AF65-F5344CB8AC3E}">
        <p14:creationId xmlns:p14="http://schemas.microsoft.com/office/powerpoint/2010/main" val="13016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19193" y="914400"/>
            <a:ext cx="40401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dirty="0">
                <a:latin typeface="华文中宋"/>
                <a:ea typeface="华文中宋"/>
                <a:cs typeface="华文中宋"/>
              </a:rPr>
              <a:t>棉花</a:t>
            </a: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分类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  <a:p>
            <a:pPr>
              <a:spcBef>
                <a:spcPct val="50000"/>
              </a:spcBef>
            </a:pPr>
            <a:r>
              <a:rPr lang="zh-CN" altLang="zh-CN" sz="2000" dirty="0">
                <a:latin typeface="华文中宋"/>
                <a:ea typeface="华文中宋"/>
                <a:cs typeface="华文中宋"/>
              </a:rPr>
              <a:t>粗绒棉（</a:t>
            </a:r>
            <a:r>
              <a:rPr lang="zh-CN" altLang="zh-CN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亚洲棉</a:t>
            </a:r>
            <a:r>
              <a:rPr lang="zh-CN" altLang="zh-CN" sz="2000" dirty="0">
                <a:latin typeface="华文中宋"/>
                <a:ea typeface="华文中宋"/>
                <a:cs typeface="华文中宋"/>
              </a:rPr>
              <a:t>，</a:t>
            </a:r>
            <a:r>
              <a:rPr lang="zh-CN" altLang="zh-CN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非洲棉</a:t>
            </a:r>
            <a:r>
              <a:rPr lang="zh-CN" altLang="zh-CN" sz="2000" dirty="0">
                <a:latin typeface="华文中宋"/>
                <a:ea typeface="华文中宋"/>
                <a:cs typeface="华文中宋"/>
              </a:rPr>
              <a:t>）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  <a:p>
            <a:pPr>
              <a:spcBef>
                <a:spcPct val="50000"/>
              </a:spcBef>
            </a:pPr>
            <a:r>
              <a:rPr lang="zh-CN" altLang="zh-CN" sz="2000" dirty="0">
                <a:latin typeface="华文中宋"/>
                <a:ea typeface="华文中宋"/>
                <a:cs typeface="华文中宋"/>
              </a:rPr>
              <a:t>细绒棉（</a:t>
            </a:r>
            <a:r>
              <a:rPr lang="zh-CN" altLang="zh-CN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陆地棉</a:t>
            </a:r>
            <a:r>
              <a:rPr lang="zh-CN" altLang="zh-CN" sz="2000" dirty="0">
                <a:latin typeface="华文中宋"/>
                <a:ea typeface="华文中宋"/>
                <a:cs typeface="华文中宋"/>
              </a:rPr>
              <a:t>，</a:t>
            </a:r>
            <a:r>
              <a:rPr lang="zh-CN" altLang="zh-CN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海岛棉</a:t>
            </a:r>
            <a:r>
              <a:rPr lang="zh-CN" altLang="zh-CN" sz="2000" dirty="0">
                <a:latin typeface="华文中宋"/>
                <a:ea typeface="华文中宋"/>
                <a:cs typeface="华文中宋"/>
              </a:rPr>
              <a:t>） 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3" name="内容占位符 2" descr="7c1ed21b0ef41bd5e78b56fd51da81cb38db3dd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 b="7303"/>
          <a:stretch>
            <a:fillRect/>
          </a:stretch>
        </p:blipFill>
        <p:spPr>
          <a:xfrm>
            <a:off x="4783567" y="914400"/>
            <a:ext cx="4069080" cy="5101831"/>
          </a:xfrm>
        </p:spPr>
      </p:pic>
    </p:spTree>
    <p:extLst>
      <p:ext uri="{BB962C8B-B14F-4D97-AF65-F5344CB8AC3E}">
        <p14:creationId xmlns:p14="http://schemas.microsoft.com/office/powerpoint/2010/main" val="1445513155"/>
      </p:ext>
    </p:extLst>
  </p:cSld>
  <p:clrMapOvr>
    <a:masterClrMapping/>
  </p:clrMapOvr>
</p:sld>
</file>

<file path=ppt/theme/theme1.xml><?xml version="1.0" encoding="utf-8"?>
<a:theme xmlns:a="http://schemas.openxmlformats.org/drawingml/2006/main" name="光谱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光谱.thmx</Template>
  <TotalTime>5510</TotalTime>
  <Words>789</Words>
  <Application>Microsoft Macintosh PowerPoint</Application>
  <PresentationFormat>全屏显示(4:3)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华文中宋</vt:lpstr>
      <vt:lpstr>Calibri</vt:lpstr>
      <vt:lpstr>Corbel</vt:lpstr>
      <vt:lpstr>Wingdings</vt:lpstr>
      <vt:lpstr>光谱</vt:lpstr>
      <vt:lpstr>中国文明</vt:lpstr>
      <vt:lpstr>毛：非农业民族的服饰方式</vt:lpstr>
      <vt:lpstr>PowerPoint 演示文稿</vt:lpstr>
      <vt:lpstr>PowerPoint 演示文稿</vt:lpstr>
      <vt:lpstr>以羊毛为主体的毛纺制品</vt:lpstr>
      <vt:lpstr>毛纺制品</vt:lpstr>
      <vt:lpstr>毛织： 挖梭与纬线构图</vt:lpstr>
      <vt:lpstr>棉：进入中国的树上羊毛</vt:lpstr>
      <vt:lpstr>PowerPoint 演示文稿</vt:lpstr>
      <vt:lpstr>棉花之路</vt:lpstr>
      <vt:lpstr>PowerPoint 演示文稿</vt:lpstr>
      <vt:lpstr>PowerPoint 演示文稿</vt:lpstr>
      <vt:lpstr>PowerPoint 演示文稿</vt:lpstr>
      <vt:lpstr>丝绸之路与棉花之路</vt:lpstr>
    </vt:vector>
  </TitlesOfParts>
  <Company>SYSU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中国文明</dc:title>
  <dc:creator>Jian Xu</dc:creator>
  <cp:lastModifiedBy>Jian Xu</cp:lastModifiedBy>
  <cp:revision>204</cp:revision>
  <dcterms:created xsi:type="dcterms:W3CDTF">2016-09-21T15:29:21Z</dcterms:created>
  <dcterms:modified xsi:type="dcterms:W3CDTF">2021-06-30T02:52:25Z</dcterms:modified>
</cp:coreProperties>
</file>